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8" r:id="rId2"/>
    <p:sldId id="265" r:id="rId3"/>
    <p:sldId id="275" r:id="rId4"/>
    <p:sldId id="266" r:id="rId5"/>
    <p:sldId id="259" r:id="rId6"/>
    <p:sldId id="280" r:id="rId7"/>
    <p:sldId id="282" r:id="rId8"/>
    <p:sldId id="292" r:id="rId9"/>
    <p:sldId id="281" r:id="rId10"/>
    <p:sldId id="260" r:id="rId11"/>
    <p:sldId id="283" r:id="rId12"/>
    <p:sldId id="261" r:id="rId13"/>
    <p:sldId id="277" r:id="rId14"/>
    <p:sldId id="267" r:id="rId15"/>
    <p:sldId id="268" r:id="rId16"/>
    <p:sldId id="269" r:id="rId17"/>
    <p:sldId id="284" r:id="rId18"/>
    <p:sldId id="285" r:id="rId19"/>
    <p:sldId id="286" r:id="rId20"/>
    <p:sldId id="287" r:id="rId21"/>
    <p:sldId id="288" r:id="rId22"/>
    <p:sldId id="278" r:id="rId23"/>
    <p:sldId id="289" r:id="rId24"/>
    <p:sldId id="271" r:id="rId25"/>
    <p:sldId id="279" r:id="rId26"/>
    <p:sldId id="290" r:id="rId27"/>
    <p:sldId id="291" r:id="rId28"/>
    <p:sldId id="272" r:id="rId29"/>
    <p:sldId id="273" r:id="rId30"/>
    <p:sldId id="274" r:id="rId3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4" autoAdjust="0"/>
    <p:restoredTop sz="93342" autoAdjust="0"/>
  </p:normalViewPr>
  <p:slideViewPr>
    <p:cSldViewPr snapToGrid="0">
      <p:cViewPr varScale="1">
        <p:scale>
          <a:sx n="92" d="100"/>
          <a:sy n="92" d="100"/>
        </p:scale>
        <p:origin x="10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D0336-6FFE-43C1-82AB-E54846B631EC}" type="datetimeFigureOut">
              <a:rPr kumimoji="1" lang="ja-JP" altLang="en-US" smtClean="0"/>
              <a:t>2016/5/23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E8B92-4343-4A56-8FBE-BE3A931AB66B}" type="slidenum">
              <a:rPr kumimoji="1" lang="ja-JP" altLang="en-US" smtClean="0"/>
              <a:t>‹#›</a:t>
            </a:fld>
            <a:endParaRPr kumimoji="1" lang="ja-JP" altLang="en-US"/>
          </a:p>
        </p:txBody>
      </p:sp>
    </p:spTree>
    <p:extLst>
      <p:ext uri="{BB962C8B-B14F-4D97-AF65-F5344CB8AC3E}">
        <p14:creationId xmlns:p14="http://schemas.microsoft.com/office/powerpoint/2010/main" val="12963553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Universal Windows Platform</a:t>
            </a:r>
            <a:r>
              <a:rPr kumimoji="1" lang="ja-JP" altLang="en-US" dirty="0" smtClean="0"/>
              <a:t>は</a:t>
            </a:r>
            <a:r>
              <a:rPr kumimoji="1" lang="en-US" altLang="ja-JP" dirty="0" smtClean="0"/>
              <a:t>Windows10</a:t>
            </a:r>
            <a:r>
              <a:rPr kumimoji="1" lang="ja-JP" altLang="en-US" dirty="0" smtClean="0"/>
              <a:t>で登場した新しい</a:t>
            </a:r>
            <a:r>
              <a:rPr kumimoji="1" lang="en-US" altLang="ja-JP" dirty="0" smtClean="0"/>
              <a:t>Windows</a:t>
            </a:r>
            <a:r>
              <a:rPr kumimoji="1" lang="ja-JP" altLang="en-US" dirty="0" smtClean="0"/>
              <a:t>アプリのプラットフォーム</a:t>
            </a:r>
            <a:endParaRPr kumimoji="1" lang="en-US" altLang="ja-JP" dirty="0" smtClean="0"/>
          </a:p>
          <a:p>
            <a:r>
              <a:rPr kumimoji="1" lang="ja-JP" altLang="en-US" dirty="0" smtClean="0"/>
              <a:t>　・プラットフォーム </a:t>
            </a:r>
            <a:r>
              <a:rPr kumimoji="1" lang="en-US" altLang="ja-JP" dirty="0" smtClean="0"/>
              <a:t>-&gt; </a:t>
            </a:r>
            <a:r>
              <a:rPr kumimoji="1" lang="ja-JP" altLang="en-US" dirty="0" smtClean="0"/>
              <a:t>アプリの見た目、プログラミング方法、動作方法などすべてにおいて新しい</a:t>
            </a:r>
            <a:endParaRPr kumimoji="1" lang="en-US" altLang="ja-JP" dirty="0" smtClean="0"/>
          </a:p>
          <a:p>
            <a:endParaRPr kumimoji="1" lang="en-US" altLang="ja-JP" dirty="0" smtClean="0"/>
          </a:p>
          <a:p>
            <a:r>
              <a:rPr kumimoji="1" lang="ja-JP" altLang="en-US" dirty="0" smtClean="0"/>
              <a:t>・</a:t>
            </a:r>
            <a:r>
              <a:rPr kumimoji="1" lang="en-US" altLang="ja-JP" dirty="0" smtClean="0"/>
              <a:t>Windows10 </a:t>
            </a:r>
            <a:r>
              <a:rPr kumimoji="1" lang="ja-JP" altLang="en-US" dirty="0" smtClean="0"/>
              <a:t>の使用率、</a:t>
            </a:r>
            <a:r>
              <a:rPr kumimoji="1" lang="en-US" altLang="ja-JP" dirty="0" smtClean="0"/>
              <a:t>UWP</a:t>
            </a:r>
            <a:r>
              <a:rPr kumimoji="1" lang="ja-JP" altLang="en-US" dirty="0" smtClean="0"/>
              <a:t>認知度の確認</a:t>
            </a:r>
            <a:endParaRPr kumimoji="1" lang="en-US" altLang="ja-JP" dirty="0" smtClean="0"/>
          </a:p>
          <a:p>
            <a:r>
              <a:rPr kumimoji="1" lang="en-US"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5</a:t>
            </a:fld>
            <a:endParaRPr kumimoji="1" lang="ja-JP" altLang="en-US"/>
          </a:p>
        </p:txBody>
      </p:sp>
    </p:spTree>
    <p:extLst>
      <p:ext uri="{BB962C8B-B14F-4D97-AF65-F5344CB8AC3E}">
        <p14:creationId xmlns:p14="http://schemas.microsoft.com/office/powerpoint/2010/main" val="960487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のアプリの歴史をさかのぼる</a:t>
            </a:r>
            <a:endParaRPr kumimoji="1" lang="en-US" altLang="ja-JP" dirty="0" smtClean="0"/>
          </a:p>
          <a:p>
            <a:endParaRPr kumimoji="1" lang="en-US" altLang="ja-JP" dirty="0" smtClean="0"/>
          </a:p>
          <a:p>
            <a:r>
              <a:rPr kumimoji="1" lang="ja-JP" altLang="en-US" dirty="0" smtClean="0"/>
              <a:t>・</a:t>
            </a:r>
            <a:r>
              <a:rPr kumimoji="1" lang="en-US" altLang="ja-JP" dirty="0" smtClean="0"/>
              <a:t>Windows7</a:t>
            </a:r>
            <a:r>
              <a:rPr kumimoji="1" lang="ja-JP" altLang="en-US" dirty="0" smtClean="0"/>
              <a:t>時代はマウスとキーボード中心のインターフェース</a:t>
            </a:r>
            <a:r>
              <a:rPr kumimoji="1" lang="en-US" altLang="ja-JP" dirty="0" smtClean="0"/>
              <a:t>-&gt;</a:t>
            </a:r>
            <a:r>
              <a:rPr kumimoji="1" lang="ja-JP" altLang="en-US" dirty="0" smtClean="0"/>
              <a:t>アプリも小さいボタンやコンポーネント</a:t>
            </a:r>
            <a:endParaRPr kumimoji="1" lang="en-US" altLang="ja-JP" dirty="0" smtClean="0"/>
          </a:p>
          <a:p>
            <a:r>
              <a:rPr kumimoji="1" lang="ja-JP" altLang="en-US" baseline="0" dirty="0" smtClean="0"/>
              <a:t>　・時代 </a:t>
            </a:r>
            <a:r>
              <a:rPr kumimoji="1" lang="en-US" altLang="ja-JP" baseline="0" dirty="0" smtClean="0"/>
              <a:t>-&gt; </a:t>
            </a:r>
            <a:r>
              <a:rPr kumimoji="1" lang="ja-JP" altLang="en-US" baseline="0" dirty="0" smtClean="0"/>
              <a:t>パソコンはほぼ仕事をする用 </a:t>
            </a:r>
            <a:r>
              <a:rPr kumimoji="1" lang="en-US" altLang="ja-JP" baseline="0" dirty="0" smtClean="0"/>
              <a:t>-&gt; </a:t>
            </a:r>
            <a:r>
              <a:rPr kumimoji="1" lang="ja-JP" altLang="en-US" baseline="0" dirty="0" smtClean="0"/>
              <a:t>必要な機能さえ使えれば見た目などは問題がなかった</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・タッチインターフェースによって操作を行うデバイスの到来</a:t>
            </a:r>
            <a:endParaRPr kumimoji="1" lang="en-US" altLang="ja-JP" dirty="0" smtClean="0"/>
          </a:p>
          <a:p>
            <a:r>
              <a:rPr kumimoji="1" lang="ja-JP" altLang="en-US" dirty="0" smtClean="0"/>
              <a:t>　・</a:t>
            </a:r>
            <a:r>
              <a:rPr kumimoji="1" lang="en-US" altLang="ja-JP" dirty="0" smtClean="0"/>
              <a:t>iPhone</a:t>
            </a:r>
            <a:r>
              <a:rPr kumimoji="1" lang="ja-JP" altLang="en-US" dirty="0" smtClean="0"/>
              <a:t>やスマートフォンの登場</a:t>
            </a:r>
            <a:endParaRPr kumimoji="1" lang="en-US" altLang="ja-JP" dirty="0" smtClean="0"/>
          </a:p>
          <a:p>
            <a:r>
              <a:rPr kumimoji="1" lang="ja-JP" altLang="en-US" dirty="0" smtClean="0"/>
              <a:t>　</a:t>
            </a:r>
            <a:r>
              <a:rPr kumimoji="1" lang="ja-JP" altLang="en-US" baseline="0" dirty="0" smtClean="0"/>
              <a:t>　・エンターテインメントとしてのデバイス</a:t>
            </a:r>
            <a:endParaRPr kumimoji="1" lang="en-US" altLang="ja-JP" baseline="0" dirty="0" smtClean="0"/>
          </a:p>
          <a:p>
            <a:r>
              <a:rPr kumimoji="1" lang="ja-JP" altLang="en-US" dirty="0" smtClean="0"/>
              <a:t>　　・需要 </a:t>
            </a:r>
            <a:r>
              <a:rPr kumimoji="1" lang="en-US" altLang="ja-JP" dirty="0" smtClean="0"/>
              <a:t>-&gt; </a:t>
            </a:r>
            <a:r>
              <a:rPr kumimoji="1" lang="ja-JP" altLang="en-US" dirty="0" smtClean="0"/>
              <a:t>非</a:t>
            </a:r>
            <a:r>
              <a:rPr kumimoji="1" lang="en-US" altLang="ja-JP" dirty="0" smtClean="0"/>
              <a:t>IT Pro</a:t>
            </a:r>
            <a:r>
              <a:rPr kumimoji="1" lang="ja-JP" altLang="en-US" dirty="0" err="1" smtClean="0"/>
              <a:t>への</a:t>
            </a:r>
            <a:r>
              <a:rPr kumimoji="1" lang="ja-JP" altLang="en-US" dirty="0" smtClean="0"/>
              <a:t>拡大 </a:t>
            </a:r>
            <a:r>
              <a:rPr kumimoji="1" lang="en-US" altLang="ja-JP" dirty="0" smtClean="0"/>
              <a:t>-&gt; </a:t>
            </a:r>
            <a:r>
              <a:rPr kumimoji="1" lang="ja-JP" altLang="en-US" dirty="0" smtClean="0"/>
              <a:t>それまでは</a:t>
            </a:r>
            <a:r>
              <a:rPr kumimoji="1" lang="en-US" altLang="ja-JP" dirty="0" smtClean="0"/>
              <a:t>IT Pro</a:t>
            </a:r>
            <a:r>
              <a:rPr kumimoji="1" lang="ja-JP" altLang="en-US" dirty="0" smtClean="0"/>
              <a:t>が操作できるインターフェースであればよかった</a:t>
            </a:r>
            <a:r>
              <a:rPr kumimoji="1" lang="ja-JP" altLang="en-US" baseline="0" dirty="0" smtClean="0"/>
              <a:t> </a:t>
            </a:r>
            <a:r>
              <a:rPr kumimoji="1" lang="en-US" altLang="ja-JP" baseline="0" dirty="0" smtClean="0"/>
              <a:t>-&gt; </a:t>
            </a:r>
            <a:r>
              <a:rPr kumimoji="1" lang="ja-JP" altLang="en-US" baseline="0" dirty="0" smtClean="0"/>
              <a:t>大衆に使ってもらうにはタッチインターフェースへの移行</a:t>
            </a:r>
            <a:endParaRPr kumimoji="1" lang="en-US" altLang="ja-JP" baseline="0" dirty="0" smtClean="0"/>
          </a:p>
          <a:p>
            <a:r>
              <a:rPr kumimoji="1" lang="ja-JP" altLang="en-US" baseline="0" dirty="0" smtClean="0"/>
              <a:t>　・</a:t>
            </a:r>
            <a:r>
              <a:rPr kumimoji="1" lang="en-US" altLang="ja-JP" baseline="0" dirty="0" smtClean="0"/>
              <a:t>Windows8 </a:t>
            </a:r>
            <a:r>
              <a:rPr kumimoji="1" lang="ja-JP" altLang="en-US" baseline="0" dirty="0" smtClean="0"/>
              <a:t>とストアアプリの登場</a:t>
            </a:r>
            <a:endParaRPr kumimoji="1" lang="en-US" altLang="ja-JP" baseline="0" dirty="0" smtClean="0"/>
          </a:p>
          <a:p>
            <a:r>
              <a:rPr kumimoji="1" lang="ja-JP" altLang="en-US" baseline="0" dirty="0" smtClean="0"/>
              <a:t>　　・基本的には全画面インターフェース</a:t>
            </a:r>
            <a:endParaRPr kumimoji="1" lang="en-US" altLang="ja-JP" baseline="0" dirty="0" smtClean="0"/>
          </a:p>
          <a:p>
            <a:r>
              <a:rPr kumimoji="1" lang="ja-JP" altLang="en-US" baseline="0" dirty="0" smtClean="0"/>
              <a:t>　　・タッチしやすいようにコンポーネントは大きく</a:t>
            </a:r>
            <a:endParaRPr kumimoji="1" lang="en-US" altLang="ja-JP" baseline="0" dirty="0" smtClean="0"/>
          </a:p>
          <a:p>
            <a:r>
              <a:rPr kumimoji="1" lang="ja-JP" altLang="en-US" baseline="0" dirty="0" smtClean="0"/>
              <a:t>　　・扱いたいコンテンツをインターフェースとして前面に</a:t>
            </a:r>
            <a:endParaRPr kumimoji="1" lang="en-US" altLang="ja-JP" baseline="0" dirty="0" smtClean="0"/>
          </a:p>
          <a:p>
            <a:r>
              <a:rPr kumimoji="1" lang="ja-JP" altLang="en-US" baseline="0" dirty="0" smtClean="0"/>
              <a:t>　・同時に</a:t>
            </a:r>
            <a:r>
              <a:rPr kumimoji="1" lang="en-US" altLang="ja-JP" baseline="0" dirty="0" smtClean="0"/>
              <a:t>Windows Phone</a:t>
            </a:r>
            <a:r>
              <a:rPr kumimoji="1" lang="ja-JP" altLang="en-US" baseline="0" dirty="0" smtClean="0"/>
              <a:t>も登場</a:t>
            </a:r>
            <a:endParaRPr kumimoji="1" lang="en-US" altLang="ja-JP" baseline="0" dirty="0" smtClean="0"/>
          </a:p>
          <a:p>
            <a:r>
              <a:rPr kumimoji="1" lang="ja-JP" altLang="en-US" baseline="0" dirty="0" smtClean="0"/>
              <a:t>　　・日本市場にはフォーカスしなかった</a:t>
            </a:r>
            <a:endParaRPr kumimoji="1" lang="en-US" altLang="ja-JP" baseline="0" dirty="0" smtClean="0"/>
          </a:p>
          <a:p>
            <a:r>
              <a:rPr kumimoji="1" lang="ja-JP" altLang="en-US" baseline="0" dirty="0" smtClean="0"/>
              <a:t>　　・かなり</a:t>
            </a:r>
            <a:r>
              <a:rPr kumimoji="1" lang="en-US" altLang="ja-JP" baseline="0" dirty="0" smtClean="0"/>
              <a:t>Windows8</a:t>
            </a:r>
            <a:r>
              <a:rPr kumimoji="1" lang="ja-JP" altLang="en-US" baseline="0" dirty="0" smtClean="0"/>
              <a:t>と似たアプリデザイン</a:t>
            </a:r>
            <a:r>
              <a:rPr kumimoji="1" lang="en-US" altLang="ja-JP" baseline="0" dirty="0" smtClean="0"/>
              <a:t>(</a:t>
            </a:r>
            <a:r>
              <a:rPr kumimoji="1" lang="ja-JP" altLang="en-US" baseline="0" dirty="0" smtClean="0"/>
              <a:t>内部使用はかなり違う</a:t>
            </a:r>
            <a:r>
              <a:rPr kumimoji="1" lang="en-US" altLang="ja-JP" baseline="0" dirty="0" smtClean="0"/>
              <a:t>)</a:t>
            </a:r>
          </a:p>
          <a:p>
            <a:r>
              <a:rPr kumimoji="1" lang="ja-JP" altLang="en-US" baseline="0" dirty="0" smtClean="0"/>
              <a:t>　　・具体的には</a:t>
            </a:r>
            <a:r>
              <a:rPr kumimoji="1" lang="en-US" altLang="ja-JP" baseline="0" dirty="0" smtClean="0"/>
              <a:t>Phone</a:t>
            </a:r>
            <a:r>
              <a:rPr kumimoji="1" lang="ja-JP" altLang="en-US" baseline="0" dirty="0" smtClean="0"/>
              <a:t>用には</a:t>
            </a:r>
            <a:r>
              <a:rPr kumimoji="1" lang="en-US" altLang="ja-JP" baseline="0" dirty="0" smtClean="0"/>
              <a:t>Phone</a:t>
            </a:r>
            <a:r>
              <a:rPr kumimoji="1" lang="ja-JP" altLang="en-US" baseline="0" dirty="0" smtClean="0"/>
              <a:t>用のアプリを、</a:t>
            </a:r>
            <a:r>
              <a:rPr kumimoji="1" lang="en-US" altLang="ja-JP" baseline="0" dirty="0" smtClean="0"/>
              <a:t>Windows</a:t>
            </a:r>
            <a:r>
              <a:rPr kumimoji="1" lang="ja-JP" altLang="en-US" baseline="0" dirty="0" smtClean="0"/>
              <a:t>用には</a:t>
            </a:r>
            <a:r>
              <a:rPr kumimoji="1" lang="en-US" altLang="ja-JP" baseline="0" dirty="0" smtClean="0"/>
              <a:t>Windows</a:t>
            </a:r>
            <a:r>
              <a:rPr kumimoji="1" lang="ja-JP" altLang="en-US" baseline="0" dirty="0" smtClean="0"/>
              <a:t>用のアプリを作成する必要</a:t>
            </a:r>
            <a:endParaRPr kumimoji="1" lang="en-US" altLang="ja-JP" baseline="0" dirty="0" smtClean="0"/>
          </a:p>
          <a:p>
            <a:r>
              <a:rPr kumimoji="1" lang="ja-JP" altLang="en-US" baseline="0" dirty="0" smtClean="0"/>
              <a:t>・</a:t>
            </a:r>
            <a:r>
              <a:rPr kumimoji="1" lang="en-US" altLang="ja-JP" baseline="0" dirty="0" smtClean="0"/>
              <a:t>Windows10</a:t>
            </a:r>
            <a:r>
              <a:rPr kumimoji="1" lang="ja-JP" altLang="en-US" baseline="0" dirty="0" smtClean="0"/>
              <a:t>の登場</a:t>
            </a:r>
            <a:endParaRPr kumimoji="1" lang="en-US" altLang="ja-JP" baseline="0" dirty="0" smtClean="0"/>
          </a:p>
          <a:p>
            <a:r>
              <a:rPr kumimoji="1" lang="ja-JP" altLang="en-US" baseline="0" dirty="0" smtClean="0"/>
              <a:t>　・</a:t>
            </a:r>
            <a:r>
              <a:rPr kumimoji="1" lang="en-US" altLang="ja-JP" baseline="0" dirty="0" smtClean="0"/>
              <a:t>Windows8</a:t>
            </a:r>
            <a:r>
              <a:rPr kumimoji="1" lang="ja-JP" altLang="en-US" baseline="0" dirty="0" smtClean="0"/>
              <a:t>でいきなり</a:t>
            </a:r>
            <a:r>
              <a:rPr kumimoji="1" lang="en-US" altLang="ja-JP" baseline="0" dirty="0" smtClean="0"/>
              <a:t>Windows7</a:t>
            </a:r>
            <a:r>
              <a:rPr kumimoji="1" lang="ja-JP" altLang="en-US" baseline="0" dirty="0" err="1" smtClean="0"/>
              <a:t>までで</a:t>
            </a:r>
            <a:r>
              <a:rPr kumimoji="1" lang="ja-JP" altLang="en-US" baseline="0" dirty="0" smtClean="0"/>
              <a:t>行っていた作業を行うには無理があった</a:t>
            </a:r>
            <a:endParaRPr kumimoji="1" lang="en-US" altLang="ja-JP" baseline="0" dirty="0" smtClean="0"/>
          </a:p>
          <a:p>
            <a:r>
              <a:rPr kumimoji="1" lang="ja-JP" altLang="en-US" baseline="0" dirty="0" smtClean="0"/>
              <a:t>　　・具体的にはマウスで操作がしにくかった</a:t>
            </a:r>
            <a:endParaRPr kumimoji="1" lang="en-US" altLang="ja-JP" baseline="0" dirty="0" smtClean="0"/>
          </a:p>
          <a:p>
            <a:r>
              <a:rPr kumimoji="1" lang="ja-JP" altLang="en-US" baseline="0" dirty="0" smtClean="0"/>
              <a:t>　・アプリの非全画面の許可</a:t>
            </a:r>
            <a:endParaRPr kumimoji="1" lang="en-US" altLang="ja-JP" baseline="0" dirty="0" smtClean="0"/>
          </a:p>
          <a:p>
            <a:r>
              <a:rPr kumimoji="1" lang="ja-JP" altLang="en-US" baseline="0" dirty="0" smtClean="0"/>
              <a:t>　・タッチでも操作しやすく、マウスでも操作しやすいように改良</a:t>
            </a:r>
            <a:endParaRPr kumimoji="1" lang="en-US" altLang="ja-JP" baseline="0" dirty="0" smtClean="0"/>
          </a:p>
          <a:p>
            <a:r>
              <a:rPr kumimoji="1" lang="ja-JP" altLang="en-US" baseline="0" dirty="0" smtClean="0"/>
              <a:t>　・</a:t>
            </a:r>
            <a:r>
              <a:rPr kumimoji="1" lang="en-US" altLang="ja-JP" baseline="0" dirty="0" smtClean="0"/>
              <a:t>Phone</a:t>
            </a:r>
            <a:r>
              <a:rPr kumimoji="1" lang="ja-JP" altLang="en-US" baseline="0" dirty="0" smtClean="0"/>
              <a:t>との完全統合</a:t>
            </a:r>
            <a:endParaRPr kumimoji="1" lang="en-US" altLang="ja-JP" baseline="0" dirty="0" smtClean="0"/>
          </a:p>
          <a:p>
            <a:r>
              <a:rPr kumimoji="1" lang="ja-JP" altLang="en-US" baseline="0" dirty="0" smtClean="0"/>
              <a:t>・そうしてできたのが</a:t>
            </a:r>
            <a:r>
              <a:rPr kumimoji="1" lang="en-US" altLang="ja-JP" baseline="0" dirty="0" smtClean="0"/>
              <a:t>Universal Windows Platform</a:t>
            </a:r>
            <a:endParaRPr kumimoji="1" lang="en-US" altLang="ja-JP" dirty="0" smtClean="0"/>
          </a:p>
          <a:p>
            <a:r>
              <a:rPr kumimoji="1" lang="ja-JP" altLang="en-US" dirty="0" smtClean="0"/>
              <a:t>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6</a:t>
            </a:fld>
            <a:endParaRPr kumimoji="1" lang="ja-JP" altLang="en-US"/>
          </a:p>
        </p:txBody>
      </p:sp>
    </p:spTree>
    <p:extLst>
      <p:ext uri="{BB962C8B-B14F-4D97-AF65-F5344CB8AC3E}">
        <p14:creationId xmlns:p14="http://schemas.microsoft.com/office/powerpoint/2010/main" val="3294902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・アプリのインターフェースのタッチ化は</a:t>
            </a:r>
            <a:r>
              <a:rPr kumimoji="1" lang="en-US" altLang="ja-JP" dirty="0" smtClean="0"/>
              <a:t>UWP</a:t>
            </a:r>
            <a:r>
              <a:rPr kumimoji="1" lang="ja-JP" altLang="en-US" dirty="0" smtClean="0"/>
              <a:t>の魅力の一部でしかない</a:t>
            </a:r>
            <a:endParaRPr kumimoji="1" lang="en-US" altLang="ja-JP" dirty="0" smtClean="0"/>
          </a:p>
          <a:p>
            <a:r>
              <a:rPr kumimoji="1" lang="ja-JP" altLang="en-US" dirty="0" smtClean="0"/>
              <a:t>・</a:t>
            </a:r>
            <a:r>
              <a:rPr kumimoji="1" lang="en-US" altLang="ja-JP" dirty="0" smtClean="0"/>
              <a:t>UWP</a:t>
            </a:r>
            <a:r>
              <a:rPr kumimoji="1" lang="ja-JP" altLang="en-US" dirty="0" smtClean="0"/>
              <a:t>の真の魅力は多様なデバイスへの対応と管理の一元化</a:t>
            </a:r>
            <a:endParaRPr kumimoji="1" lang="en-US" altLang="ja-JP" dirty="0" smtClean="0"/>
          </a:p>
          <a:p>
            <a:endParaRPr kumimoji="1" lang="en-US" altLang="ja-JP" dirty="0" smtClean="0"/>
          </a:p>
          <a:p>
            <a:r>
              <a:rPr kumimoji="1" lang="ja-JP" altLang="en-US" dirty="0" smtClean="0"/>
              <a:t>・</a:t>
            </a:r>
            <a:r>
              <a:rPr kumimoji="1" lang="en-US" altLang="ja-JP" dirty="0" smtClean="0"/>
              <a:t>6</a:t>
            </a:r>
            <a:r>
              <a:rPr kumimoji="1" lang="ja-JP" altLang="en-US" dirty="0" smtClean="0"/>
              <a:t>つが現在</a:t>
            </a:r>
            <a:r>
              <a:rPr kumimoji="1" lang="en-US" altLang="ja-JP" dirty="0" smtClean="0"/>
              <a:t>UWP</a:t>
            </a:r>
            <a:r>
              <a:rPr kumimoji="1" lang="ja-JP" altLang="en-US" dirty="0" smtClean="0"/>
              <a:t>でサポートしているデバイスの範囲</a:t>
            </a:r>
            <a:endParaRPr kumimoji="1" lang="en-US" altLang="ja-JP" dirty="0" smtClean="0"/>
          </a:p>
          <a:p>
            <a:r>
              <a:rPr kumimoji="1" lang="ja-JP" altLang="en-US" dirty="0" smtClean="0"/>
              <a:t>　・これらすべてで</a:t>
            </a:r>
            <a:r>
              <a:rPr kumimoji="1" lang="en-US" altLang="ja-JP" dirty="0" smtClean="0"/>
              <a:t>1</a:t>
            </a:r>
            <a:r>
              <a:rPr kumimoji="1" lang="ja-JP" altLang="en-US" dirty="0" err="1" smtClean="0"/>
              <a:t>つの</a:t>
            </a:r>
            <a:r>
              <a:rPr kumimoji="1" lang="ja-JP" altLang="en-US" dirty="0" smtClean="0"/>
              <a:t>アプリが動く</a:t>
            </a:r>
            <a:endParaRPr kumimoji="1" lang="en-US" altLang="ja-JP" dirty="0" smtClean="0"/>
          </a:p>
          <a:p>
            <a:r>
              <a:rPr kumimoji="1" lang="ja-JP" altLang="en-US" dirty="0" smtClean="0"/>
              <a:t>　・ワンバイナリ</a:t>
            </a:r>
            <a:endParaRPr kumimoji="1" lang="en-US" altLang="ja-JP" dirty="0" smtClean="0"/>
          </a:p>
          <a:p>
            <a:endParaRPr kumimoji="1" lang="en-US" altLang="ja-JP" dirty="0" smtClean="0"/>
          </a:p>
          <a:p>
            <a:r>
              <a:rPr kumimoji="1" lang="ja-JP" altLang="en-US" dirty="0" smtClean="0"/>
              <a:t>・それらのデバイスに対応したアプリを</a:t>
            </a:r>
            <a:r>
              <a:rPr kumimoji="1" lang="en-US" altLang="ja-JP" dirty="0" smtClean="0"/>
              <a:t>1</a:t>
            </a:r>
            <a:r>
              <a:rPr kumimoji="1" lang="ja-JP" altLang="en-US" dirty="0" err="1" smtClean="0"/>
              <a:t>つの</a:t>
            </a:r>
            <a:r>
              <a:rPr kumimoji="1" lang="en-US" altLang="ja-JP" dirty="0" smtClean="0"/>
              <a:t>SDK</a:t>
            </a:r>
            <a:r>
              <a:rPr kumimoji="1" lang="ja-JP" altLang="en-US" dirty="0" smtClean="0"/>
              <a:t>とツールで開発でき、</a:t>
            </a:r>
            <a:r>
              <a:rPr kumimoji="1" lang="en-US" altLang="ja-JP" dirty="0" smtClean="0"/>
              <a:t>1</a:t>
            </a:r>
            <a:r>
              <a:rPr kumimoji="1" lang="ja-JP" altLang="en-US" dirty="0" err="1" smtClean="0"/>
              <a:t>つの</a:t>
            </a:r>
            <a:r>
              <a:rPr kumimoji="1" lang="ja-JP" altLang="en-US" dirty="0" smtClean="0"/>
              <a:t>ストアを通して配布ができる</a:t>
            </a:r>
            <a:endParaRPr kumimoji="1" lang="en-US" altLang="ja-JP" dirty="0" smtClean="0"/>
          </a:p>
          <a:p>
            <a:r>
              <a:rPr kumimoji="1" lang="ja-JP" altLang="en-US" dirty="0" smtClean="0"/>
              <a:t>・</a:t>
            </a:r>
            <a:r>
              <a:rPr kumimoji="1" lang="en-US" altLang="ja-JP" dirty="0" err="1" smtClean="0"/>
              <a:t>HoloLends</a:t>
            </a:r>
            <a:r>
              <a:rPr kumimoji="1" lang="ja-JP" altLang="en-US" dirty="0" smtClean="0"/>
              <a:t>も対応</a:t>
            </a:r>
            <a:endParaRPr kumimoji="1" lang="en-US" altLang="ja-JP" dirty="0" smtClean="0"/>
          </a:p>
          <a:p>
            <a:r>
              <a:rPr kumimoji="1" lang="ja-JP" altLang="en-US" dirty="0" smtClean="0"/>
              <a:t>　・</a:t>
            </a:r>
            <a:r>
              <a:rPr kumimoji="1" lang="en-US" altLang="ja-JP" dirty="0" err="1" smtClean="0"/>
              <a:t>HoloLends</a:t>
            </a:r>
            <a:r>
              <a:rPr kumimoji="1" lang="ja-JP" altLang="en-US" dirty="0" smtClean="0"/>
              <a:t>で写っている空間に</a:t>
            </a:r>
            <a:r>
              <a:rPr kumimoji="1" lang="en-US" altLang="ja-JP" dirty="0" smtClean="0"/>
              <a:t>UWP</a:t>
            </a:r>
            <a:r>
              <a:rPr kumimoji="1" lang="ja-JP" altLang="en-US" dirty="0" smtClean="0"/>
              <a:t>を張り付けるようなことができる</a:t>
            </a:r>
            <a:endParaRPr kumimoji="1" lang="en-US" altLang="ja-JP" dirty="0" smtClean="0"/>
          </a:p>
          <a:p>
            <a:endParaRPr kumimoji="1" lang="en-US" altLang="ja-JP" dirty="0" smtClean="0"/>
          </a:p>
          <a:p>
            <a:r>
              <a:rPr kumimoji="1" lang="ja-JP" altLang="en-US" dirty="0" smtClean="0"/>
              <a:t>・このような様々なデバイスに対応し、それらで動くアプリを</a:t>
            </a:r>
            <a:r>
              <a:rPr kumimoji="1" lang="en-US" altLang="ja-JP" dirty="0" smtClean="0"/>
              <a:t>1</a:t>
            </a:r>
            <a:r>
              <a:rPr kumimoji="1" lang="ja-JP" altLang="en-US" dirty="0" err="1" smtClean="0"/>
              <a:t>つの</a:t>
            </a:r>
            <a:r>
              <a:rPr kumimoji="1" lang="ja-JP" altLang="en-US" dirty="0" smtClean="0"/>
              <a:t>開発環境で構築でき、</a:t>
            </a:r>
            <a:r>
              <a:rPr kumimoji="1" lang="en-US" altLang="ja-JP" dirty="0" smtClean="0"/>
              <a:t>1</a:t>
            </a:r>
            <a:r>
              <a:rPr kumimoji="1" lang="ja-JP" altLang="en-US" dirty="0" err="1" smtClean="0"/>
              <a:t>つの</a:t>
            </a:r>
            <a:r>
              <a:rPr kumimoji="1" lang="ja-JP" altLang="en-US" dirty="0" smtClean="0"/>
              <a:t>ストアで配布できること </a:t>
            </a:r>
            <a:r>
              <a:rPr kumimoji="1" lang="en-US" altLang="ja-JP" dirty="0" smtClean="0"/>
              <a:t>-&gt; One Windows</a:t>
            </a:r>
          </a:p>
          <a:p>
            <a:r>
              <a:rPr kumimoji="1" lang="ja-JP" altLang="en-US" dirty="0" smtClean="0"/>
              <a:t>　・むしろ</a:t>
            </a:r>
            <a:r>
              <a:rPr kumimoji="1" lang="en-US" altLang="ja-JP" dirty="0" smtClean="0"/>
              <a:t>UWP</a:t>
            </a:r>
            <a:r>
              <a:rPr kumimoji="1" lang="ja-JP" altLang="en-US" dirty="0" smtClean="0"/>
              <a:t>とはなんだとなったらこちらのほうが説明として正しい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7</a:t>
            </a:fld>
            <a:endParaRPr kumimoji="1" lang="ja-JP" altLang="en-US"/>
          </a:p>
        </p:txBody>
      </p:sp>
    </p:spTree>
    <p:extLst>
      <p:ext uri="{BB962C8B-B14F-4D97-AF65-F5344CB8AC3E}">
        <p14:creationId xmlns:p14="http://schemas.microsoft.com/office/powerpoint/2010/main" val="21480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Universal Windows Platform</a:t>
            </a:r>
            <a:r>
              <a:rPr kumimoji="1" lang="ja-JP" altLang="en-US" dirty="0" smtClean="0"/>
              <a:t>は</a:t>
            </a:r>
            <a:r>
              <a:rPr kumimoji="1" lang="en-US" altLang="ja-JP" dirty="0" smtClean="0"/>
              <a:t>Windows10</a:t>
            </a:r>
            <a:r>
              <a:rPr kumimoji="1" lang="ja-JP" altLang="en-US" dirty="0" smtClean="0"/>
              <a:t>で登場した新しい</a:t>
            </a:r>
            <a:r>
              <a:rPr kumimoji="1" lang="en-US" altLang="ja-JP" dirty="0" smtClean="0"/>
              <a:t>Windows</a:t>
            </a:r>
            <a:r>
              <a:rPr kumimoji="1" lang="ja-JP" altLang="en-US" dirty="0" smtClean="0"/>
              <a:t>アプリのプラットフォーム</a:t>
            </a:r>
            <a:endParaRPr kumimoji="1" lang="en-US" altLang="ja-JP" dirty="0" smtClean="0"/>
          </a:p>
          <a:p>
            <a:r>
              <a:rPr kumimoji="1" lang="ja-JP" altLang="en-US" dirty="0" smtClean="0"/>
              <a:t>　・プラットフォーム </a:t>
            </a:r>
            <a:r>
              <a:rPr kumimoji="1" lang="en-US" altLang="ja-JP" dirty="0" smtClean="0"/>
              <a:t>-&gt; </a:t>
            </a:r>
            <a:r>
              <a:rPr kumimoji="1" lang="ja-JP" altLang="en-US" dirty="0" smtClean="0"/>
              <a:t>アプリの見た目、プログラミング方法、動作方法などすべてにおいて新しい</a:t>
            </a:r>
            <a:endParaRPr kumimoji="1" lang="en-US" altLang="ja-JP" dirty="0" smtClean="0"/>
          </a:p>
          <a:p>
            <a:endParaRPr kumimoji="1" lang="en-US" altLang="ja-JP" dirty="0" smtClean="0"/>
          </a:p>
          <a:p>
            <a:r>
              <a:rPr kumimoji="1" lang="ja-JP" altLang="en-US" dirty="0" smtClean="0"/>
              <a:t>・</a:t>
            </a:r>
            <a:r>
              <a:rPr kumimoji="1" lang="en-US" altLang="ja-JP" dirty="0" smtClean="0"/>
              <a:t>Windows10 </a:t>
            </a:r>
            <a:r>
              <a:rPr kumimoji="1" lang="ja-JP" altLang="en-US" dirty="0" smtClean="0"/>
              <a:t>の使用率、</a:t>
            </a:r>
            <a:r>
              <a:rPr kumimoji="1" lang="en-US" altLang="ja-JP" dirty="0" smtClean="0"/>
              <a:t>UWP</a:t>
            </a:r>
            <a:r>
              <a:rPr kumimoji="1" lang="ja-JP" altLang="en-US" dirty="0" smtClean="0"/>
              <a:t>認知度の確認</a:t>
            </a:r>
            <a:endParaRPr kumimoji="1" lang="en-US" altLang="ja-JP" dirty="0" smtClean="0"/>
          </a:p>
          <a:p>
            <a:r>
              <a:rPr kumimoji="1" lang="en-US"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8</a:t>
            </a:fld>
            <a:endParaRPr kumimoji="1" lang="ja-JP" altLang="en-US"/>
          </a:p>
        </p:txBody>
      </p:sp>
    </p:spTree>
    <p:extLst>
      <p:ext uri="{BB962C8B-B14F-4D97-AF65-F5344CB8AC3E}">
        <p14:creationId xmlns:p14="http://schemas.microsoft.com/office/powerpoint/2010/main" val="4033766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のタッチ化と</a:t>
            </a:r>
            <a:r>
              <a:rPr kumimoji="1" lang="en-US" altLang="ja-JP" dirty="0" smtClean="0"/>
              <a:t>UWP</a:t>
            </a:r>
            <a:r>
              <a:rPr kumimoji="1" lang="ja-JP" altLang="en-US" dirty="0" smtClean="0"/>
              <a:t>によってもたらされるもの</a:t>
            </a:r>
            <a:endParaRPr kumimoji="1" lang="en-US" altLang="ja-JP" dirty="0" smtClean="0"/>
          </a:p>
          <a:p>
            <a:r>
              <a:rPr kumimoji="1" lang="ja-JP" altLang="en-US" baseline="0" dirty="0" smtClean="0"/>
              <a:t>　・</a:t>
            </a:r>
            <a:r>
              <a:rPr kumimoji="1" lang="en-US" altLang="ja-JP" baseline="0" dirty="0" smtClean="0"/>
              <a:t>(</a:t>
            </a:r>
            <a:r>
              <a:rPr kumimoji="1" lang="ja-JP" altLang="en-US" baseline="0" dirty="0" smtClean="0"/>
              <a:t>例</a:t>
            </a:r>
            <a:r>
              <a:rPr kumimoji="1" lang="en-US" altLang="ja-JP" baseline="0" dirty="0" smtClean="0"/>
              <a:t>)</a:t>
            </a:r>
            <a:r>
              <a:rPr kumimoji="1" lang="ja-JP" altLang="en-US" baseline="0" dirty="0" smtClean="0"/>
              <a:t>図書館の本貸出しシステム</a:t>
            </a:r>
            <a:endParaRPr kumimoji="1" lang="en-US" altLang="ja-JP" baseline="0" dirty="0" smtClean="0"/>
          </a:p>
          <a:p>
            <a:r>
              <a:rPr kumimoji="1" lang="ja-JP" altLang="en-US" baseline="0" dirty="0" smtClean="0"/>
              <a:t>　　・おそらく</a:t>
            </a:r>
            <a:r>
              <a:rPr kumimoji="1" lang="en-US" altLang="ja-JP" baseline="0" dirty="0" smtClean="0"/>
              <a:t>Windows7 (</a:t>
            </a:r>
            <a:r>
              <a:rPr kumimoji="1" lang="ja-JP" altLang="en-US" baseline="0" dirty="0" smtClean="0"/>
              <a:t>マウスとキーボードではない</a:t>
            </a:r>
            <a:r>
              <a:rPr kumimoji="1" lang="en-US" altLang="ja-JP" baseline="0" dirty="0" smtClean="0"/>
              <a:t>)</a:t>
            </a:r>
            <a:r>
              <a:rPr kumimoji="1" lang="ja-JP" altLang="en-US" baseline="0" dirty="0" smtClean="0"/>
              <a:t> </a:t>
            </a:r>
            <a:r>
              <a:rPr kumimoji="1" lang="en-US" altLang="ja-JP" baseline="0" dirty="0" smtClean="0"/>
              <a:t>-&gt; </a:t>
            </a:r>
            <a:r>
              <a:rPr kumimoji="1" lang="ja-JP" altLang="en-US" baseline="0" dirty="0" smtClean="0"/>
              <a:t>人とデバイスとの連携としてのインターフェースは本来こういうのが望まれているはず</a:t>
            </a:r>
            <a:r>
              <a:rPr kumimoji="1" lang="en-US" altLang="ja-JP" baseline="0" dirty="0" smtClean="0"/>
              <a:t>(Windows7</a:t>
            </a:r>
            <a:r>
              <a:rPr kumimoji="1" lang="ja-JP" altLang="en-US" baseline="0" dirty="0" smtClean="0"/>
              <a:t>だけど</a:t>
            </a:r>
            <a:r>
              <a:rPr kumimoji="1" lang="en-US" altLang="ja-JP" baseline="0" dirty="0" smtClean="0"/>
              <a:t>)</a:t>
            </a:r>
          </a:p>
          <a:p>
            <a:r>
              <a:rPr kumimoji="1" lang="ja-JP" altLang="en-US" baseline="0" dirty="0" smtClean="0"/>
              <a:t>　　・</a:t>
            </a:r>
            <a:r>
              <a:rPr kumimoji="1" lang="en-US" altLang="ja-JP" baseline="0" dirty="0" smtClean="0"/>
              <a:t>Windows10</a:t>
            </a:r>
            <a:r>
              <a:rPr kumimoji="1" lang="ja-JP" altLang="en-US" baseline="0" dirty="0" smtClean="0"/>
              <a:t>と</a:t>
            </a:r>
            <a:r>
              <a:rPr kumimoji="1" lang="en-US" altLang="ja-JP" baseline="0" dirty="0" smtClean="0"/>
              <a:t>UWP</a:t>
            </a:r>
            <a:r>
              <a:rPr kumimoji="1" lang="ja-JP" altLang="en-US" baseline="0" dirty="0" smtClean="0"/>
              <a:t>の登場でこういうシステムがもっとスマートに</a:t>
            </a:r>
            <a:endParaRPr kumimoji="1" lang="en-US" altLang="ja-JP" baseline="0" dirty="0" smtClean="0"/>
          </a:p>
          <a:p>
            <a:r>
              <a:rPr kumimoji="1" lang="ja-JP" altLang="en-US" baseline="0" dirty="0" smtClean="0"/>
              <a:t>　・それだけでなく、普通の仕事、業務内容もタッチで操作できるようになるんじゃないか</a:t>
            </a:r>
            <a:endParaRPr kumimoji="1" lang="en-US" altLang="ja-JP" baseline="0" dirty="0" smtClean="0"/>
          </a:p>
          <a:p>
            <a:r>
              <a:rPr kumimoji="1" lang="ja-JP" altLang="en-US" baseline="0" dirty="0" smtClean="0"/>
              <a:t>　　・</a:t>
            </a:r>
            <a:r>
              <a:rPr kumimoji="1" lang="en-US" altLang="ja-JP" baseline="0" dirty="0" smtClean="0"/>
              <a:t>because -&gt; Windows</a:t>
            </a:r>
            <a:r>
              <a:rPr kumimoji="1" lang="ja-JP" altLang="en-US" baseline="0" dirty="0" smtClean="0"/>
              <a:t>は仕事、業務において非常に普及しているシステムだから</a:t>
            </a:r>
            <a:endParaRPr kumimoji="1" lang="en-US" altLang="ja-JP" baseline="0" dirty="0" smtClean="0"/>
          </a:p>
          <a:p>
            <a:r>
              <a:rPr kumimoji="1" lang="ja-JP" altLang="en-US" baseline="0" dirty="0" smtClean="0"/>
              <a:t>　　・</a:t>
            </a:r>
            <a:r>
              <a:rPr kumimoji="1" lang="en-US" altLang="ja-JP" baseline="0" dirty="0" smtClean="0"/>
              <a:t>iPhone</a:t>
            </a:r>
            <a:r>
              <a:rPr kumimoji="1" lang="ja-JP" altLang="en-US" baseline="0" dirty="0" smtClean="0"/>
              <a:t>や</a:t>
            </a:r>
            <a:r>
              <a:rPr kumimoji="1" lang="en-US" altLang="ja-JP" baseline="0" dirty="0" smtClean="0"/>
              <a:t>Android</a:t>
            </a:r>
            <a:r>
              <a:rPr kumimoji="1" lang="ja-JP" altLang="en-US" baseline="0" dirty="0" smtClean="0"/>
              <a:t>によってエンターテインメントの領域は</a:t>
            </a:r>
            <a:r>
              <a:rPr kumimoji="1" lang="en-US" altLang="ja-JP" baseline="0" dirty="0" smtClean="0"/>
              <a:t>SF</a:t>
            </a:r>
            <a:r>
              <a:rPr kumimoji="1" lang="ja-JP" altLang="en-US" baseline="0" dirty="0" smtClean="0"/>
              <a:t>の世界に</a:t>
            </a:r>
            <a:endParaRPr kumimoji="1" lang="en-US" altLang="ja-JP" baseline="0" dirty="0" smtClean="0"/>
          </a:p>
          <a:p>
            <a:r>
              <a:rPr kumimoji="1" lang="ja-JP" altLang="en-US" baseline="0" dirty="0" smtClean="0"/>
              <a:t>　　・</a:t>
            </a:r>
            <a:r>
              <a:rPr kumimoji="1" lang="en-US" altLang="ja-JP" baseline="0" dirty="0" smtClean="0"/>
              <a:t>Windows</a:t>
            </a:r>
            <a:r>
              <a:rPr kumimoji="1" lang="ja-JP" altLang="en-US" baseline="0" dirty="0" smtClean="0"/>
              <a:t>によって業務の領域も</a:t>
            </a:r>
            <a:r>
              <a:rPr kumimoji="1" lang="en-US" altLang="ja-JP" baseline="0" dirty="0" smtClean="0"/>
              <a:t>SF</a:t>
            </a:r>
            <a:r>
              <a:rPr kumimoji="1" lang="ja-JP" altLang="en-US" baseline="0" dirty="0" smtClean="0"/>
              <a:t>の世界になってほしい </a:t>
            </a:r>
            <a:r>
              <a:rPr kumimoji="1" lang="en-US" altLang="ja-JP" baseline="0" dirty="0" smtClean="0"/>
              <a:t>-&gt; UWP</a:t>
            </a:r>
          </a:p>
          <a:p>
            <a:r>
              <a:rPr kumimoji="1" lang="ja-JP" altLang="en-US" baseline="0" dirty="0" smtClean="0"/>
              <a:t>　・電脳コイル</a:t>
            </a:r>
            <a:endParaRPr kumimoji="1" lang="en-US" altLang="ja-JP" baseline="0" dirty="0" smtClean="0"/>
          </a:p>
          <a:p>
            <a:r>
              <a:rPr kumimoji="1" lang="ja-JP" altLang="en-US" baseline="0" dirty="0" smtClean="0"/>
              <a:t>　　・電脳眼鏡を通して見えている世界</a:t>
            </a:r>
            <a:r>
              <a:rPr kumimoji="1" lang="en-US" altLang="ja-JP" baseline="0" dirty="0" smtClean="0"/>
              <a:t>(AR)</a:t>
            </a:r>
            <a:r>
              <a:rPr kumimoji="1" lang="ja-JP" altLang="en-US" baseline="0" dirty="0" err="1" smtClean="0"/>
              <a:t>が普</a:t>
            </a:r>
            <a:r>
              <a:rPr kumimoji="1" lang="ja-JP" altLang="en-US" baseline="0" dirty="0" smtClean="0"/>
              <a:t>及した世界を描いたアニメ</a:t>
            </a:r>
            <a:endParaRPr kumimoji="1" lang="en-US" altLang="ja-JP" baseline="0" dirty="0" smtClean="0"/>
          </a:p>
          <a:p>
            <a:r>
              <a:rPr kumimoji="1" lang="ja-JP" altLang="en-US" baseline="0" dirty="0" smtClean="0"/>
              <a:t>　　・電脳眼鏡 </a:t>
            </a:r>
            <a:r>
              <a:rPr kumimoji="1" lang="en-US" altLang="ja-JP" baseline="0" dirty="0" smtClean="0"/>
              <a:t>-&gt; </a:t>
            </a:r>
            <a:r>
              <a:rPr kumimoji="1" lang="en-US" altLang="ja-JP" baseline="0" dirty="0" err="1" smtClean="0"/>
              <a:t>HoloLends</a:t>
            </a:r>
            <a:r>
              <a:rPr kumimoji="1" lang="en-US" altLang="ja-JP" baseline="0" dirty="0" smtClean="0"/>
              <a:t> -&gt; SF -&gt; UWP</a:t>
            </a:r>
          </a:p>
          <a:p>
            <a:r>
              <a:rPr kumimoji="1" lang="ja-JP" altLang="en-US" baseline="0" dirty="0" smtClean="0"/>
              <a:t>　・</a:t>
            </a:r>
            <a:r>
              <a:rPr kumimoji="1" lang="en-US" altLang="ja-JP" baseline="0" dirty="0" smtClean="0"/>
              <a:t>UWP</a:t>
            </a:r>
            <a:r>
              <a:rPr kumimoji="1" lang="ja-JP" altLang="en-US" baseline="0" dirty="0" smtClean="0"/>
              <a:t>は未来を創るための一歩</a:t>
            </a:r>
            <a:r>
              <a:rPr kumimoji="1" lang="en-US" altLang="ja-JP" baseline="0" dirty="0" smtClean="0"/>
              <a:t>(</a:t>
            </a:r>
            <a:r>
              <a:rPr kumimoji="1" lang="ja-JP" altLang="en-US" baseline="0" dirty="0" smtClean="0"/>
              <a:t>所感</a:t>
            </a:r>
            <a:r>
              <a:rPr kumimoji="1" lang="en-US" altLang="ja-JP" baseline="0"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9</a:t>
            </a:fld>
            <a:endParaRPr kumimoji="1" lang="ja-JP" altLang="en-US"/>
          </a:p>
        </p:txBody>
      </p:sp>
    </p:spTree>
    <p:extLst>
      <p:ext uri="{BB962C8B-B14F-4D97-AF65-F5344CB8AC3E}">
        <p14:creationId xmlns:p14="http://schemas.microsoft.com/office/powerpoint/2010/main" val="3856215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10</a:t>
            </a:fld>
            <a:endParaRPr kumimoji="1" lang="ja-JP" altLang="en-US"/>
          </a:p>
        </p:txBody>
      </p:sp>
    </p:spTree>
    <p:extLst>
      <p:ext uri="{BB962C8B-B14F-4D97-AF65-F5344CB8AC3E}">
        <p14:creationId xmlns:p14="http://schemas.microsoft.com/office/powerpoint/2010/main" val="3693466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12</a:t>
            </a:fld>
            <a:endParaRPr kumimoji="1" lang="ja-JP" altLang="en-US"/>
          </a:p>
        </p:txBody>
      </p:sp>
    </p:spTree>
    <p:extLst>
      <p:ext uri="{BB962C8B-B14F-4D97-AF65-F5344CB8AC3E}">
        <p14:creationId xmlns:p14="http://schemas.microsoft.com/office/powerpoint/2010/main" val="1076102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27</a:t>
            </a:fld>
            <a:endParaRPr kumimoji="1" lang="ja-JP" altLang="en-US"/>
          </a:p>
        </p:txBody>
      </p:sp>
    </p:spTree>
    <p:extLst>
      <p:ext uri="{BB962C8B-B14F-4D97-AF65-F5344CB8AC3E}">
        <p14:creationId xmlns:p14="http://schemas.microsoft.com/office/powerpoint/2010/main" val="10024276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1">
    <p:spTree>
      <p:nvGrpSpPr>
        <p:cNvPr id="1" name=""/>
        <p:cNvGrpSpPr/>
        <p:nvPr/>
      </p:nvGrpSpPr>
      <p:grpSpPr>
        <a:xfrm>
          <a:off x="0" y="0"/>
          <a:ext cx="0" cy="0"/>
          <a:chOff x="0" y="0"/>
          <a:chExt cx="0" cy="0"/>
        </a:xfrm>
      </p:grpSpPr>
      <p:pic>
        <p:nvPicPr>
          <p:cNvPr id="13"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Rectangle 30"/>
          <p:cNvSpPr/>
          <p:nvPr/>
        </p:nvSpPr>
        <p:spPr>
          <a:xfrm>
            <a:off x="6337084" y="43913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34" name="Rectangle 33"/>
          <p:cNvSpPr/>
          <p:nvPr/>
        </p:nvSpPr>
        <p:spPr>
          <a:xfrm flipH="1">
            <a:off x="6337084" y="532810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Rectangle 34"/>
          <p:cNvSpPr/>
          <p:nvPr/>
        </p:nvSpPr>
        <p:spPr>
          <a:xfrm flipH="1">
            <a:off x="5732242" y="532527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6" name="Rectangle 35"/>
          <p:cNvSpPr/>
          <p:nvPr/>
        </p:nvSpPr>
        <p:spPr>
          <a:xfrm flipH="1">
            <a:off x="6006637" y="499564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7" name="Title Placeholder 1"/>
          <p:cNvSpPr>
            <a:spLocks noGrp="1"/>
          </p:cNvSpPr>
          <p:nvPr>
            <p:ph type="title" hasCustomPrompt="1"/>
          </p:nvPr>
        </p:nvSpPr>
        <p:spPr>
          <a:xfrm>
            <a:off x="6338859" y="957582"/>
            <a:ext cx="4741333" cy="2301300"/>
          </a:xfrm>
          <a:prstGeom prst="rect">
            <a:avLst/>
          </a:prstGeom>
        </p:spPr>
        <p:txBody>
          <a:bodyPr vert="horz" lIns="91440" tIns="0" rIns="91440" bIns="45720" rtlCol="0" anchor="t" anchorCtr="0">
            <a:noAutofit/>
          </a:bodyPr>
          <a:lstStyle>
            <a:lvl1pPr algn="l">
              <a:defRPr sz="6400" b="0" cap="none" spc="133" baseline="0">
                <a:solidFill>
                  <a:srgbClr val="FFFFFF"/>
                </a:solidFill>
                <a:latin typeface="Segoe Light"/>
                <a:cs typeface="Segoe Light"/>
              </a:defRPr>
            </a:lvl1pPr>
          </a:lstStyle>
          <a:p>
            <a:r>
              <a:rPr lang="en-US" dirty="0" smtClean="0"/>
              <a:t>title of presentation</a:t>
            </a:r>
            <a:endParaRPr lang="en-US" dirty="0"/>
          </a:p>
        </p:txBody>
      </p:sp>
      <p:sp>
        <p:nvSpPr>
          <p:cNvPr id="38" name="Subtitle 2"/>
          <p:cNvSpPr>
            <a:spLocks noGrp="1"/>
          </p:cNvSpPr>
          <p:nvPr>
            <p:ph type="subTitle" idx="1" hasCustomPrompt="1"/>
          </p:nvPr>
        </p:nvSpPr>
        <p:spPr>
          <a:xfrm>
            <a:off x="6928796"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7336986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pag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0815418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pag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1"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975301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0" descr="WIN11_Sarah_01_PPT.jpg"/>
          <p:cNvPicPr>
            <a:picLocks noChangeAspect="1"/>
          </p:cNvPicPr>
          <p:nvPr/>
        </p:nvPicPr>
        <p:blipFill rotWithShape="1">
          <a:blip r:embed="rId2" cstate="email">
            <a:extLst>
              <a:ext uri="{28A0092B-C50C-407E-A947-70E740481C1C}">
                <a14:useLocalDpi xmlns:a14="http://schemas.microsoft.com/office/drawing/2010/main"/>
              </a:ext>
            </a:extLst>
          </a:blip>
          <a:srcRect r="-232" b="-232"/>
          <a:stretch/>
        </p:blipFill>
        <p:spPr>
          <a:xfrm>
            <a:off x="474689" y="1687908"/>
            <a:ext cx="3657600" cy="3657600"/>
          </a:xfrm>
          <a:prstGeom prst="rect">
            <a:avLst/>
          </a:prstGeom>
        </p:spPr>
      </p:pic>
      <p:pic>
        <p:nvPicPr>
          <p:cNvPr id="12" name="Picture 11"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4090565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239" y="1683559"/>
            <a:ext cx="3652424" cy="3652424"/>
          </a:xfrm>
          <a:prstGeom prst="rect">
            <a:avLst/>
          </a:prstGeom>
        </p:spPr>
      </p:pic>
      <p:pic>
        <p:nvPicPr>
          <p:cNvPr id="11" name="Picture 10"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82666653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7357" y="1687908"/>
            <a:ext cx="3645408"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18912629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0578" y="1690573"/>
            <a:ext cx="3639631"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174667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ntent 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
        <p:nvSpPr>
          <p:cNvPr id="9" name="Content Placeholder 2"/>
          <p:cNvSpPr>
            <a:spLocks noGrp="1"/>
          </p:cNvSpPr>
          <p:nvPr>
            <p:ph sz="half" idx="1"/>
          </p:nvPr>
        </p:nvSpPr>
        <p:spPr>
          <a:xfrm>
            <a:off x="609600" y="1220842"/>
            <a:ext cx="10972800" cy="4905324"/>
          </a:xfrm>
        </p:spPr>
        <p:txBody>
          <a:bodyPr vert="horz" lIns="91440" tIns="45720" rIns="91440" bIns="45720" rtlCol="0">
            <a:normAutofit/>
          </a:bodyPr>
          <a:lstStyle>
            <a:lvl1pPr>
              <a:lnSpc>
                <a:spcPct val="120000"/>
              </a:lnSpc>
              <a:defRPr lang="en-US" spc="133" dirty="0" smtClean="0"/>
            </a:lvl1pPr>
            <a:lvl2pPr>
              <a:lnSpc>
                <a:spcPct val="120000"/>
              </a:lnSpc>
              <a:defRPr lang="en-US" spc="133" dirty="0" smtClean="0"/>
            </a:lvl2pPr>
            <a:lvl3pPr>
              <a:lnSpc>
                <a:spcPct val="120000"/>
              </a:lnSpc>
              <a:defRPr lang="en-US" spc="133" dirty="0" smtClean="0"/>
            </a:lvl3pPr>
            <a:lvl4pPr>
              <a:lnSpc>
                <a:spcPct val="120000"/>
              </a:lnSpc>
              <a:defRPr lang="en-US" spc="133" dirty="0" smtClean="0"/>
            </a:lvl4pPr>
            <a:lvl5pPr>
              <a:lnSpc>
                <a:spcPct val="120000"/>
              </a:lnSpc>
              <a:defRPr lang="en-US" spc="133"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9220094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ne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10972800" cy="4525963"/>
          </a:xfrm>
        </p:spPr>
        <p:txBody>
          <a:bodyPr vert="horz" lIns="91440" tIns="45720" rIns="91440" bIns="45720" rtlCol="0">
            <a:normAutofit/>
          </a:bodyPr>
          <a:lstStyle>
            <a:lvl1pPr>
              <a:lnSpc>
                <a:spcPct val="120000"/>
              </a:lnSpc>
              <a:defRPr lang="en-US" dirty="0" smtClean="0"/>
            </a:lvl1pPr>
            <a:lvl2pPr>
              <a:lnSpc>
                <a:spcPct val="120000"/>
              </a:lnSpc>
              <a:defRPr lang="en-US" dirty="0" smtClean="0"/>
            </a:lvl2pPr>
            <a:lvl3pPr>
              <a:lnSpc>
                <a:spcPct val="120000"/>
              </a:lnSpc>
              <a:defRPr lang="en-US" dirty="0" smtClean="0"/>
            </a:lvl3pPr>
            <a:lvl4pPr>
              <a:lnSpc>
                <a:spcPct val="120000"/>
              </a:lnSpc>
              <a:defRPr lang="en-US" dirty="0" smtClean="0"/>
            </a:lvl4pPr>
            <a:lvl5pPr>
              <a:lnSpc>
                <a:spcPct val="120000"/>
              </a:lnSpc>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126386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629850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470234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3" name="Picture 2" descr="_0001_Layer Comp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2"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2"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3" name="Rectangle 22"/>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208150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1053800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298146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4" name="Rectangle 13"/>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73641686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63890409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9526424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7416593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atin typeface="Segoe UI" pitchFamily="34" charset="0"/>
                <a:ea typeface="Segoe UI" pitchFamily="34" charset="0"/>
                <a:cs typeface="Segoe UI"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36370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0937381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etro template 1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Rectangle 22"/>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25"/>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93120187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o template 2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15" name="Title 1"/>
          <p:cNvSpPr>
            <a:spLocks noGrp="1"/>
          </p:cNvSpPr>
          <p:nvPr>
            <p:ph type="title" hasCustomPrompt="1"/>
          </p:nvPr>
        </p:nvSpPr>
        <p:spPr>
          <a:xfrm>
            <a:off x="609601" y="281941"/>
            <a:ext cx="10992476" cy="58284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Tree>
    <p:extLst>
      <p:ext uri="{BB962C8B-B14F-4D97-AF65-F5344CB8AC3E}">
        <p14:creationId xmlns:p14="http://schemas.microsoft.com/office/powerpoint/2010/main" val="22487505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3" name="Picture 2" descr="_0004_Layer Comp 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Rectangle 16"/>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9"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0"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1" name="Rectangle 20"/>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1712929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etro template 3">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7"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21331622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etro template 4">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3"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42441301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o template 5">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6908784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etro template 6">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18030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etro template 7">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5"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20197113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etro template 8">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819718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etro template 9">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8"/>
            <a:ext cx="1879128" cy="1870668"/>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68083"/>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2515"/>
            <a:ext cx="1871133" cy="1859168"/>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5" y="3804717"/>
            <a:ext cx="1879127" cy="1872369"/>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700088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etro template 10">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20"/>
            <a:ext cx="1879128" cy="1856153"/>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53569"/>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3567"/>
            <a:ext cx="1871133" cy="1858600"/>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1" y="3806418"/>
            <a:ext cx="1879127" cy="1856153"/>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2"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273283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etro template 11">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9129883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etro template 12">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1981337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4">
    <p:spTree>
      <p:nvGrpSpPr>
        <p:cNvPr id="1" name=""/>
        <p:cNvGrpSpPr/>
        <p:nvPr/>
      </p:nvGrpSpPr>
      <p:grpSpPr>
        <a:xfrm>
          <a:off x="0" y="0"/>
          <a:ext cx="0" cy="0"/>
          <a:chOff x="0" y="0"/>
          <a:chExt cx="0" cy="0"/>
        </a:xfrm>
      </p:grpSpPr>
      <p:pic>
        <p:nvPicPr>
          <p:cNvPr id="3" name="Picture 2" descr="new_0001_Layer Comp 2.jpg"/>
          <p:cNvPicPr>
            <a:picLocks noChangeAspect="1"/>
          </p:cNvPicPr>
          <p:nvPr/>
        </p:nvPicPr>
        <p:blipFill rotWithShape="1">
          <a:blip r:embed="rId2">
            <a:extLst>
              <a:ext uri="{28A0092B-C50C-407E-A947-70E740481C1C}">
                <a14:useLocalDpi xmlns:a14="http://schemas.microsoft.com/office/drawing/2010/main" val="0"/>
              </a:ext>
            </a:extLst>
          </a:blip>
          <a:srcRect l="673" t="10272" r="17057" b="7457"/>
          <a:stretch/>
        </p:blipFill>
        <p:spPr>
          <a:xfrm>
            <a:off x="-1" y="0"/>
            <a:ext cx="12192001" cy="6858000"/>
          </a:xfrm>
          <a:prstGeom prst="rect">
            <a:avLst/>
          </a:prstGeom>
        </p:spPr>
      </p:pic>
      <p:sp>
        <p:nvSpPr>
          <p:cNvPr id="9" name="Rectangle 8"/>
          <p:cNvSpPr/>
          <p:nvPr/>
        </p:nvSpPr>
        <p:spPr>
          <a:xfrm>
            <a:off x="877803" y="449235"/>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2" name="Rectangle 11"/>
          <p:cNvSpPr/>
          <p:nvPr/>
        </p:nvSpPr>
        <p:spPr>
          <a:xfrm flipH="1">
            <a:off x="877803" y="5338201"/>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272961" y="5335369"/>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547355" y="5005739"/>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7"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pic>
        <p:nvPicPr>
          <p:cNvPr id="10" name="Picture 12"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52267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88388" cy="6858000"/>
          </a:xfrm>
          <a:prstGeom prst="rect">
            <a:avLst/>
          </a:prstGeom>
        </p:spPr>
      </p:pic>
      <p:sp>
        <p:nvSpPr>
          <p:cNvPr id="10" name="Rectangle 9"/>
          <p:cNvSpPr/>
          <p:nvPr/>
        </p:nvSpPr>
        <p:spPr>
          <a:xfrm>
            <a:off x="7079116"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8" name="Title Placeholder 1"/>
          <p:cNvSpPr>
            <a:spLocks noGrp="1"/>
          </p:cNvSpPr>
          <p:nvPr>
            <p:ph type="title" hasCustomPrompt="1"/>
          </p:nvPr>
        </p:nvSpPr>
        <p:spPr>
          <a:xfrm>
            <a:off x="7079116"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9" name="Subtitle 2"/>
          <p:cNvSpPr>
            <a:spLocks noGrp="1"/>
          </p:cNvSpPr>
          <p:nvPr>
            <p:ph type="subTitle" idx="1" hasCustomPrompt="1"/>
          </p:nvPr>
        </p:nvSpPr>
        <p:spPr>
          <a:xfrm>
            <a:off x="7669053"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11" name="Rectangle 10"/>
          <p:cNvSpPr/>
          <p:nvPr/>
        </p:nvSpPr>
        <p:spPr>
          <a:xfrm flipH="1">
            <a:off x="7079116" y="543591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p:cNvSpPr/>
          <p:nvPr/>
        </p:nvSpPr>
        <p:spPr>
          <a:xfrm flipH="1">
            <a:off x="6474274" y="543308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6748669" y="5103452"/>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2"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129217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6">
    <p:spTree>
      <p:nvGrpSpPr>
        <p:cNvPr id="1" name=""/>
        <p:cNvGrpSpPr/>
        <p:nvPr/>
      </p:nvGrpSpPr>
      <p:grpSpPr>
        <a:xfrm>
          <a:off x="0" y="0"/>
          <a:ext cx="0" cy="0"/>
          <a:chOff x="0" y="0"/>
          <a:chExt cx="0" cy="0"/>
        </a:xfrm>
      </p:grpSpPr>
      <p:pic>
        <p:nvPicPr>
          <p:cNvPr id="3" name="Picture 2" descr="new_0002_Layer Comp 3.jpg"/>
          <p:cNvPicPr>
            <a:picLocks noChangeAspect="1"/>
          </p:cNvPicPr>
          <p:nvPr/>
        </p:nvPicPr>
        <p:blipFill rotWithShape="1">
          <a:blip r:embed="rId2">
            <a:extLst>
              <a:ext uri="{28A0092B-C50C-407E-A947-70E740481C1C}">
                <a14:useLocalDpi xmlns:a14="http://schemas.microsoft.com/office/drawing/2010/main" val="0"/>
              </a:ext>
            </a:extLst>
          </a:blip>
          <a:srcRect t="8470" r="8470"/>
          <a:stretch/>
        </p:blipFill>
        <p:spPr>
          <a:xfrm>
            <a:off x="-1" y="0"/>
            <a:ext cx="12192001" cy="6858000"/>
          </a:xfrm>
          <a:prstGeom prst="rect">
            <a:avLst/>
          </a:prstGeom>
        </p:spPr>
      </p:pic>
      <p:sp>
        <p:nvSpPr>
          <p:cNvPr id="10" name="Rectangle 9"/>
          <p:cNvSpPr/>
          <p:nvPr/>
        </p:nvSpPr>
        <p:spPr>
          <a:xfrm>
            <a:off x="870755" y="40829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3" name="Rectangle 12"/>
          <p:cNvSpPr/>
          <p:nvPr/>
        </p:nvSpPr>
        <p:spPr>
          <a:xfrm flipH="1">
            <a:off x="870755" y="529726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265913" y="529443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flipH="1">
            <a:off x="540307" y="496480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8032840" y="0"/>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21283677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7">
    <p:spTree>
      <p:nvGrpSpPr>
        <p:cNvPr id="1" name=""/>
        <p:cNvGrpSpPr/>
        <p:nvPr/>
      </p:nvGrpSpPr>
      <p:grpSpPr>
        <a:xfrm>
          <a:off x="0" y="0"/>
          <a:ext cx="0" cy="0"/>
          <a:chOff x="0" y="0"/>
          <a:chExt cx="0" cy="0"/>
        </a:xfrm>
      </p:grpSpPr>
      <p:pic>
        <p:nvPicPr>
          <p:cNvPr id="4" name="Picture 3" descr="_0003_Layer Comp 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angle 27"/>
          <p:cNvSpPr/>
          <p:nvPr/>
        </p:nvSpPr>
        <p:spPr>
          <a:xfrm>
            <a:off x="6978107" y="327539"/>
            <a:ext cx="4245403" cy="516795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9" name="Title Placeholder 1"/>
          <p:cNvSpPr>
            <a:spLocks noGrp="1"/>
          </p:cNvSpPr>
          <p:nvPr>
            <p:ph type="title" hasCustomPrompt="1"/>
          </p:nvPr>
        </p:nvSpPr>
        <p:spPr>
          <a:xfrm>
            <a:off x="6978109" y="1734558"/>
            <a:ext cx="4245400" cy="1954348"/>
          </a:xfrm>
          <a:prstGeom prst="rect">
            <a:avLst/>
          </a:prstGeom>
        </p:spPr>
        <p:txBody>
          <a:bodyPr vert="horz" lIns="91440" tIns="0" rIns="91440" bIns="45720" rtlCol="0" anchor="t" anchorCtr="0">
            <a:noAutofit/>
          </a:bodyPr>
          <a:lstStyle>
            <a:lvl1pPr algn="l">
              <a:defRPr sz="5867" b="0" cap="none" baseline="0">
                <a:solidFill>
                  <a:srgbClr val="FFFFFF"/>
                </a:solidFill>
                <a:latin typeface="Segoe Light"/>
                <a:cs typeface="Segoe Light"/>
              </a:defRPr>
            </a:lvl1pPr>
          </a:lstStyle>
          <a:p>
            <a:r>
              <a:rPr lang="en-US" dirty="0" smtClean="0"/>
              <a:t>title of </a:t>
            </a:r>
            <a:br>
              <a:rPr lang="en-US" dirty="0" smtClean="0"/>
            </a:br>
            <a:r>
              <a:rPr lang="en-US" dirty="0" smtClean="0"/>
              <a:t>presentation</a:t>
            </a:r>
            <a:endParaRPr lang="en-US" dirty="0"/>
          </a:p>
        </p:txBody>
      </p:sp>
      <p:sp>
        <p:nvSpPr>
          <p:cNvPr id="30" name="Subtitle 2"/>
          <p:cNvSpPr>
            <a:spLocks noGrp="1"/>
          </p:cNvSpPr>
          <p:nvPr>
            <p:ph type="subTitle" idx="1" hasCustomPrompt="1"/>
          </p:nvPr>
        </p:nvSpPr>
        <p:spPr>
          <a:xfrm>
            <a:off x="7165632" y="4706297"/>
            <a:ext cx="3870355" cy="572695"/>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31" name="Rectangle 30"/>
          <p:cNvSpPr/>
          <p:nvPr/>
        </p:nvSpPr>
        <p:spPr>
          <a:xfrm>
            <a:off x="11296917" y="5567947"/>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Rectangle 31"/>
          <p:cNvSpPr/>
          <p:nvPr/>
        </p:nvSpPr>
        <p:spPr>
          <a:xfrm>
            <a:off x="11296917" y="523828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Rectangle 32"/>
          <p:cNvSpPr/>
          <p:nvPr/>
        </p:nvSpPr>
        <p:spPr>
          <a:xfrm>
            <a:off x="10148155" y="556851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0" y="0"/>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93318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8">
    <p:spTree>
      <p:nvGrpSpPr>
        <p:cNvPr id="1" name=""/>
        <p:cNvGrpSpPr/>
        <p:nvPr/>
      </p:nvGrpSpPr>
      <p:grpSpPr>
        <a:xfrm>
          <a:off x="0" y="0"/>
          <a:ext cx="0" cy="0"/>
          <a:chOff x="0" y="0"/>
          <a:chExt cx="0" cy="0"/>
        </a:xfrm>
      </p:grpSpPr>
      <p:sp>
        <p:nvSpPr>
          <p:cNvPr id="9" name="Rectangle 8"/>
          <p:cNvSpPr/>
          <p:nvPr/>
        </p:nvSpPr>
        <p:spPr>
          <a:xfrm>
            <a:off x="1369422" y="619519"/>
            <a:ext cx="9736667" cy="36307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1369423" y="1794192"/>
            <a:ext cx="9735691" cy="1107016"/>
          </a:xfrm>
        </p:spPr>
        <p:txBody>
          <a:bodyPr anchor="t">
            <a:noAutofit/>
          </a:bodyPr>
          <a:lstStyle>
            <a:lvl1pPr algn="l">
              <a:lnSpc>
                <a:spcPct val="80000"/>
              </a:lnSpc>
              <a:defRPr sz="7200" b="0" cap="none" baseline="0">
                <a:solidFill>
                  <a:schemeClr val="bg1"/>
                </a:solidFill>
                <a:latin typeface="Segoe Light"/>
                <a:cs typeface="Segoe Light"/>
              </a:defRPr>
            </a:lvl1pPr>
          </a:lstStyle>
          <a:p>
            <a:r>
              <a:rPr lang="en-US" dirty="0" smtClean="0"/>
              <a:t>title of presentation</a:t>
            </a:r>
            <a:endParaRPr lang="en-US" dirty="0"/>
          </a:p>
        </p:txBody>
      </p:sp>
      <p:sp>
        <p:nvSpPr>
          <p:cNvPr id="12" name="Text Placeholder 2"/>
          <p:cNvSpPr>
            <a:spLocks noGrp="1"/>
          </p:cNvSpPr>
          <p:nvPr>
            <p:ph type="body" idx="1" hasCustomPrompt="1"/>
          </p:nvPr>
        </p:nvSpPr>
        <p:spPr>
          <a:xfrm>
            <a:off x="1780095" y="2902658"/>
            <a:ext cx="9325019" cy="559473"/>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subtitle</a:t>
            </a:r>
          </a:p>
        </p:txBody>
      </p:sp>
      <p:sp>
        <p:nvSpPr>
          <p:cNvPr id="13" name="Rectangle 12"/>
          <p:cNvSpPr/>
          <p:nvPr/>
        </p:nvSpPr>
        <p:spPr>
          <a:xfrm>
            <a:off x="762189" y="4323284"/>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037626" y="399365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369423" y="432350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6" name="Picture 15"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360012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pag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2016/5/23</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6981854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t" anchorCtr="0">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5913DFB-9003-47F2-BA72-A45DC80D6FE8}" type="datetimeFigureOut">
              <a:rPr kumimoji="1" lang="ja-JP" altLang="en-US" smtClean="0"/>
              <a:t>2016/5/23</a:t>
            </a:fld>
            <a:endParaRPr kumimoji="1" lang="ja-JP" alt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D25E54F-BE75-4DBC-9F1B-B36626FC8750}" type="slidenum">
              <a:rPr kumimoji="1" lang="ja-JP" altLang="en-US" smtClean="0"/>
              <a:t>‹#›</a:t>
            </a:fld>
            <a:endParaRPr kumimoji="1" lang="ja-JP" altLang="en-US" dirty="0"/>
          </a:p>
        </p:txBody>
      </p:sp>
    </p:spTree>
    <p:extLst>
      <p:ext uri="{BB962C8B-B14F-4D97-AF65-F5344CB8AC3E}">
        <p14:creationId xmlns:p14="http://schemas.microsoft.com/office/powerpoint/2010/main" val="3404551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iming>
    <p:tnLst>
      <p:par>
        <p:cTn id="1" dur="indefinite" restart="never" nodeType="tmRoot"/>
      </p:par>
    </p:tnLst>
  </p:timing>
  <p:txStyles>
    <p:titleStyle>
      <a:lvl1pPr algn="l" defTabSz="609585" rtl="0" eaLnBrk="1" latinLnBrk="0" hangingPunct="1">
        <a:spcBef>
          <a:spcPct val="0"/>
        </a:spcBef>
        <a:buNone/>
        <a:defRPr kumimoji="1" sz="3733" kern="1200" cap="none" spc="133" baseline="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85" rtl="0" eaLnBrk="1" latinLnBrk="0" hangingPunct="1">
        <a:defRPr kumimoji="1" sz="2400" kern="1200">
          <a:solidFill>
            <a:schemeClr val="tx1"/>
          </a:solidFill>
          <a:latin typeface="+mn-lt"/>
          <a:ea typeface="+mn-ea"/>
          <a:cs typeface="+mn-cs"/>
        </a:defRPr>
      </a:lvl1pPr>
      <a:lvl2pPr marL="609585" algn="l" defTabSz="609585" rtl="0" eaLnBrk="1" latinLnBrk="0" hangingPunct="1">
        <a:defRPr kumimoji="1" sz="2400" kern="1200">
          <a:solidFill>
            <a:schemeClr val="tx1"/>
          </a:solidFill>
          <a:latin typeface="+mn-lt"/>
          <a:ea typeface="+mn-ea"/>
          <a:cs typeface="+mn-cs"/>
        </a:defRPr>
      </a:lvl2pPr>
      <a:lvl3pPr marL="1219170" algn="l" defTabSz="609585" rtl="0" eaLnBrk="1" latinLnBrk="0" hangingPunct="1">
        <a:defRPr kumimoji="1" sz="2400" kern="1200">
          <a:solidFill>
            <a:schemeClr val="tx1"/>
          </a:solidFill>
          <a:latin typeface="+mn-lt"/>
          <a:ea typeface="+mn-ea"/>
          <a:cs typeface="+mn-cs"/>
        </a:defRPr>
      </a:lvl3pPr>
      <a:lvl4pPr marL="1828754" algn="l" defTabSz="609585" rtl="0" eaLnBrk="1" latinLnBrk="0" hangingPunct="1">
        <a:defRPr kumimoji="1" sz="2400" kern="1200">
          <a:solidFill>
            <a:schemeClr val="tx1"/>
          </a:solidFill>
          <a:latin typeface="+mn-lt"/>
          <a:ea typeface="+mn-ea"/>
          <a:cs typeface="+mn-cs"/>
        </a:defRPr>
      </a:lvl4pPr>
      <a:lvl5pPr marL="2438339" algn="l" defTabSz="609585" rtl="0" eaLnBrk="1" latinLnBrk="0" hangingPunct="1">
        <a:defRPr kumimoji="1" sz="2400" kern="1200">
          <a:solidFill>
            <a:schemeClr val="tx1"/>
          </a:solidFill>
          <a:latin typeface="+mn-lt"/>
          <a:ea typeface="+mn-ea"/>
          <a:cs typeface="+mn-cs"/>
        </a:defRPr>
      </a:lvl5pPr>
      <a:lvl6pPr marL="3047924" algn="l" defTabSz="609585" rtl="0" eaLnBrk="1" latinLnBrk="0" hangingPunct="1">
        <a:defRPr kumimoji="1" sz="2400" kern="1200">
          <a:solidFill>
            <a:schemeClr val="tx1"/>
          </a:solidFill>
          <a:latin typeface="+mn-lt"/>
          <a:ea typeface="+mn-ea"/>
          <a:cs typeface="+mn-cs"/>
        </a:defRPr>
      </a:lvl6pPr>
      <a:lvl7pPr marL="3657509" algn="l" defTabSz="609585" rtl="0" eaLnBrk="1" latinLnBrk="0" hangingPunct="1">
        <a:defRPr kumimoji="1" sz="2400" kern="1200">
          <a:solidFill>
            <a:schemeClr val="tx1"/>
          </a:solidFill>
          <a:latin typeface="+mn-lt"/>
          <a:ea typeface="+mn-ea"/>
          <a:cs typeface="+mn-cs"/>
        </a:defRPr>
      </a:lvl7pPr>
      <a:lvl8pPr marL="4267093" algn="l" defTabSz="609585" rtl="0" eaLnBrk="1" latinLnBrk="0" hangingPunct="1">
        <a:defRPr kumimoji="1" sz="2400" kern="1200">
          <a:solidFill>
            <a:schemeClr val="tx1"/>
          </a:solidFill>
          <a:latin typeface="+mn-lt"/>
          <a:ea typeface="+mn-ea"/>
          <a:cs typeface="+mn-cs"/>
        </a:defRPr>
      </a:lvl8pPr>
      <a:lvl9pPr marL="4876678" algn="l" defTabSz="60958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msdn.microsoft.com/ja-jp/library/windows/apps/mt244352.aspx" TargetMode="Externa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icrosoft/Windows-universal-samples"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hyperlink" Target="http://blog.okazuki.jp/" TargetMode="External"/><Relationship Id="rId2" Type="http://schemas.openxmlformats.org/officeDocument/2006/relationships/hyperlink" Target="http://www.atmarkit.co.jp/ait/subtop/features/dotnet/app/winrttips_index.html" TargetMode="External"/><Relationship Id="rId1" Type="http://schemas.openxmlformats.org/officeDocument/2006/relationships/slideLayout" Target="../slideLayouts/slideLayout16.xml"/><Relationship Id="rId5" Type="http://schemas.openxmlformats.org/officeDocument/2006/relationships/hyperlink" Target="http://garicchi.com/?page_id=19366" TargetMode="External"/><Relationship Id="rId4" Type="http://schemas.openxmlformats.org/officeDocument/2006/relationships/hyperlink" Target="http://garicchi.com/?page_id=111"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roommetro.doorkeeper.jp/"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99041" y="1586547"/>
            <a:ext cx="4741333" cy="1322908"/>
          </a:xfrm>
        </p:spPr>
        <p:txBody>
          <a:bodyPr/>
          <a:lstStyle/>
          <a:p>
            <a:r>
              <a:rPr lang="en-US" altLang="ja-JP" sz="4400" dirty="0">
                <a:latin typeface="+mn-lt"/>
              </a:rPr>
              <a:t>Windows</a:t>
            </a:r>
            <a:r>
              <a:rPr lang="ja-JP" altLang="en-US" sz="4400" dirty="0" smtClean="0">
                <a:latin typeface="+mn-lt"/>
              </a:rPr>
              <a:t>アプリ</a:t>
            </a:r>
            <a:r>
              <a:rPr lang="en-US" altLang="ja-JP" sz="4400" dirty="0" smtClean="0">
                <a:latin typeface="+mn-lt"/>
              </a:rPr>
              <a:t/>
            </a:r>
            <a:br>
              <a:rPr lang="en-US" altLang="ja-JP" sz="4400" dirty="0" smtClean="0">
                <a:latin typeface="+mn-lt"/>
              </a:rPr>
            </a:br>
            <a:r>
              <a:rPr lang="ja-JP" altLang="en-US" sz="4400" dirty="0" smtClean="0">
                <a:latin typeface="+mn-lt"/>
              </a:rPr>
              <a:t>開発入門</a:t>
            </a:r>
            <a:endParaRPr kumimoji="1" lang="ja-JP" altLang="en-US" sz="3200" dirty="0">
              <a:latin typeface="+mn-lt"/>
            </a:endParaRPr>
          </a:p>
        </p:txBody>
      </p:sp>
      <p:sp>
        <p:nvSpPr>
          <p:cNvPr id="3" name="サブタイトル 2"/>
          <p:cNvSpPr>
            <a:spLocks noGrp="1"/>
          </p:cNvSpPr>
          <p:nvPr>
            <p:ph type="subTitle" idx="1"/>
          </p:nvPr>
        </p:nvSpPr>
        <p:spPr>
          <a:xfrm>
            <a:off x="6399041" y="3518560"/>
            <a:ext cx="4620968" cy="674364"/>
          </a:xfrm>
        </p:spPr>
        <p:txBody>
          <a:bodyPr>
            <a:normAutofit fontScale="77500" lnSpcReduction="20000"/>
          </a:bodyPr>
          <a:lstStyle/>
          <a:p>
            <a:r>
              <a:rPr lang="ja-JP" altLang="en-US" sz="2800" dirty="0">
                <a:latin typeface="+mn-lt"/>
              </a:rPr>
              <a:t>～</a:t>
            </a:r>
            <a:r>
              <a:rPr lang="en-US" altLang="ja-JP" sz="2800" dirty="0" smtClean="0">
                <a:latin typeface="+mn-lt"/>
              </a:rPr>
              <a:t>Universal Windows Platform,</a:t>
            </a:r>
          </a:p>
          <a:p>
            <a:r>
              <a:rPr lang="en-US" altLang="ja-JP" sz="2800" dirty="0" smtClean="0">
                <a:latin typeface="+mn-lt"/>
              </a:rPr>
              <a:t>cocos-2dx</a:t>
            </a:r>
            <a:r>
              <a:rPr lang="ja-JP" altLang="en-US" sz="2800" dirty="0">
                <a:latin typeface="+mn-lt"/>
              </a:rPr>
              <a:t>ゲーム開発の</a:t>
            </a:r>
            <a:r>
              <a:rPr lang="ja-JP" altLang="en-US" sz="2800" dirty="0" smtClean="0">
                <a:latin typeface="+mn-lt"/>
              </a:rPr>
              <a:t>基礎</a:t>
            </a:r>
            <a:r>
              <a:rPr lang="ja-JP" altLang="en-US" sz="2800" dirty="0">
                <a:latin typeface="+mn-lt"/>
              </a:rPr>
              <a:t>～</a:t>
            </a:r>
            <a:endParaRPr kumimoji="1" lang="ja-JP" altLang="en-US" dirty="0">
              <a:latin typeface="+mn-lt"/>
            </a:endParaRPr>
          </a:p>
        </p:txBody>
      </p:sp>
      <p:pic>
        <p:nvPicPr>
          <p:cNvPr id="1028" name="Picture 4" descr="https://assets.windowsphone.com/9c3bdb29-7b6e-4c73-9dd8-64c417e22373/whack-store_hero_img-XL-LG_InvariantCulture_Defaul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65" y="1685869"/>
            <a:ext cx="7878400" cy="305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798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必要な開発環境</a:t>
            </a:r>
            <a:endParaRPr kumimoji="1" lang="ja-JP" altLang="en-US" dirty="0"/>
          </a:p>
        </p:txBody>
      </p:sp>
      <p:sp>
        <p:nvSpPr>
          <p:cNvPr id="3" name="コンテンツ プレースホルダー 2"/>
          <p:cNvSpPr txBox="1">
            <a:spLocks/>
          </p:cNvSpPr>
          <p:nvPr/>
        </p:nvSpPr>
        <p:spPr>
          <a:xfrm>
            <a:off x="602506" y="1155700"/>
            <a:ext cx="10979894" cy="4970466"/>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その製品を使うために必要な開発環境</a:t>
            </a:r>
            <a:endParaRPr lang="en-US" altLang="ja-JP" sz="2000" dirty="0" smtClean="0"/>
          </a:p>
          <a:p>
            <a:pPr lvl="1"/>
            <a:r>
              <a:rPr lang="en-US" altLang="ja-JP" sz="1734" dirty="0" smtClean="0"/>
              <a:t>Windows 10 (</a:t>
            </a:r>
            <a:r>
              <a:rPr lang="ja-JP" altLang="en-US" sz="1734" dirty="0" smtClean="0"/>
              <a:t>エディションは問わない</a:t>
            </a:r>
            <a:r>
              <a:rPr lang="en-US" altLang="ja-JP" sz="1734" dirty="0" smtClean="0"/>
              <a:t>)</a:t>
            </a:r>
          </a:p>
          <a:p>
            <a:pPr lvl="1"/>
            <a:r>
              <a:rPr lang="en-US" altLang="ja-JP" sz="1734" dirty="0" smtClean="0"/>
              <a:t>Visual Studio 2015 (</a:t>
            </a:r>
            <a:r>
              <a:rPr lang="ja-JP" altLang="en-US" sz="1734" dirty="0" smtClean="0"/>
              <a:t>エディションは問わない</a:t>
            </a:r>
            <a:r>
              <a:rPr lang="en-US" altLang="ja-JP" sz="1734" dirty="0" smtClean="0"/>
              <a:t>)</a:t>
            </a:r>
          </a:p>
          <a:p>
            <a:pPr lvl="1"/>
            <a:r>
              <a:rPr lang="en-US" altLang="ja-JP" sz="1734" dirty="0" smtClean="0"/>
              <a:t>Windows10 SDK (Software Development Kit)</a:t>
            </a:r>
            <a:r>
              <a:rPr lang="ja-JP" altLang="en-US" sz="1734" dirty="0" smtClean="0"/>
              <a:t>　</a:t>
            </a:r>
            <a:r>
              <a:rPr lang="en-US" altLang="ja-JP" sz="1734" dirty="0" smtClean="0">
                <a:solidFill>
                  <a:srgbClr val="FF0000"/>
                </a:solidFill>
              </a:rPr>
              <a:t>※</a:t>
            </a:r>
          </a:p>
          <a:p>
            <a:pPr lvl="1"/>
            <a:endParaRPr lang="en-US" altLang="ja-JP" sz="1734" dirty="0">
              <a:solidFill>
                <a:srgbClr val="FF0000"/>
              </a:solidFill>
            </a:endParaRPr>
          </a:p>
          <a:p>
            <a:r>
              <a:rPr lang="ja-JP" altLang="en-US" sz="2000" dirty="0" smtClean="0"/>
              <a:t>あるとよいもの</a:t>
            </a:r>
            <a:endParaRPr lang="en-US" altLang="ja-JP" sz="2000" dirty="0" smtClean="0"/>
          </a:p>
          <a:p>
            <a:pPr lvl="1"/>
            <a:r>
              <a:rPr lang="en-US" altLang="ja-JP" sz="1600" dirty="0" smtClean="0"/>
              <a:t>Windows10</a:t>
            </a:r>
            <a:r>
              <a:rPr lang="ja-JP" altLang="en-US" sz="1600" dirty="0" smtClean="0"/>
              <a:t>タブレット</a:t>
            </a:r>
            <a:r>
              <a:rPr lang="en-US" altLang="ja-JP" sz="1600" dirty="0" smtClean="0"/>
              <a:t>(</a:t>
            </a:r>
            <a:r>
              <a:rPr lang="ja-JP" altLang="en-US" sz="1600" dirty="0" smtClean="0"/>
              <a:t>実機</a:t>
            </a:r>
            <a:r>
              <a:rPr lang="en-US" altLang="ja-JP" sz="1600" dirty="0" smtClean="0"/>
              <a:t>)</a:t>
            </a:r>
          </a:p>
          <a:p>
            <a:pPr lvl="1"/>
            <a:r>
              <a:rPr lang="en-US" altLang="ja-JP" sz="1600" dirty="0" smtClean="0"/>
              <a:t>Windows Phone (</a:t>
            </a:r>
            <a:r>
              <a:rPr lang="ja-JP" altLang="en-US" sz="1600" dirty="0" smtClean="0"/>
              <a:t>実機</a:t>
            </a:r>
            <a:r>
              <a:rPr lang="en-US" altLang="ja-JP" sz="1600" dirty="0" smtClean="0"/>
              <a:t>)</a:t>
            </a:r>
          </a:p>
          <a:p>
            <a:pPr lvl="1"/>
            <a:endParaRPr lang="en-US" altLang="ja-JP" sz="1600" dirty="0"/>
          </a:p>
          <a:p>
            <a:r>
              <a:rPr lang="ja-JP" altLang="en-US" sz="2000" dirty="0" smtClean="0"/>
              <a:t>ストアにアプリを公開するために必要なもの</a:t>
            </a:r>
            <a:endParaRPr lang="en-US" altLang="ja-JP" sz="2000" dirty="0" smtClean="0"/>
          </a:p>
          <a:p>
            <a:pPr lvl="1"/>
            <a:r>
              <a:rPr lang="ja-JP" altLang="en-US" sz="1467" dirty="0"/>
              <a:t>約</a:t>
            </a:r>
            <a:r>
              <a:rPr lang="en-US" altLang="ja-JP" sz="1467" dirty="0" smtClean="0"/>
              <a:t>2000</a:t>
            </a:r>
            <a:r>
              <a:rPr lang="ja-JP" altLang="en-US" sz="1467" dirty="0" smtClean="0"/>
              <a:t>円の開発者アカウント </a:t>
            </a:r>
            <a:r>
              <a:rPr lang="en-US" altLang="ja-JP" sz="1467" dirty="0" smtClean="0"/>
              <a:t>(</a:t>
            </a:r>
            <a:r>
              <a:rPr lang="ja-JP" altLang="en-US" sz="1467" dirty="0" smtClean="0"/>
              <a:t>更新不要</a:t>
            </a:r>
            <a:r>
              <a:rPr lang="en-US" altLang="ja-JP" sz="1467" dirty="0" smtClean="0"/>
              <a:t>)</a:t>
            </a:r>
          </a:p>
          <a:p>
            <a:pPr lvl="1"/>
            <a:r>
              <a:rPr lang="en-US" altLang="ja-JP" sz="1467" dirty="0"/>
              <a:t>https://developer.microsoft.com/ja-jp/windows/programs/faq</a:t>
            </a:r>
            <a:endParaRPr lang="ja-JP" altLang="en-US" sz="1467" dirty="0"/>
          </a:p>
        </p:txBody>
      </p:sp>
      <p:sp>
        <p:nvSpPr>
          <p:cNvPr id="4" name="テキスト ボックス 3"/>
          <p:cNvSpPr txBox="1"/>
          <p:nvPr/>
        </p:nvSpPr>
        <p:spPr>
          <a:xfrm>
            <a:off x="4804391" y="5988535"/>
            <a:ext cx="7050151" cy="979715"/>
          </a:xfrm>
          <a:prstGeom prst="rect">
            <a:avLst/>
          </a:prstGeom>
        </p:spPr>
        <p:txBody>
          <a:bodyPr vert="horz" wrap="none" lIns="91440" tIns="45720" rIns="91440" bIns="45720" rtlCol="0" anchor="ctr">
            <a:normAutofit/>
          </a:bodyPr>
          <a:lstStyle/>
          <a:p>
            <a:r>
              <a:rPr lang="en-US" altLang="ja-JP" dirty="0" smtClean="0">
                <a:solidFill>
                  <a:srgbClr val="FF0000"/>
                </a:solidFill>
              </a:rPr>
              <a:t>※ Visual Studio 2015 </a:t>
            </a:r>
            <a:r>
              <a:rPr lang="ja-JP" altLang="en-US" dirty="0" smtClean="0">
                <a:solidFill>
                  <a:srgbClr val="FF0000"/>
                </a:solidFill>
              </a:rPr>
              <a:t>インストール時に同時にインストール可能</a:t>
            </a:r>
            <a:endParaRPr lang="en-US" altLang="ja-JP" dirty="0" smtClean="0">
              <a:solidFill>
                <a:srgbClr val="FF0000"/>
              </a:solidFill>
            </a:endParaRPr>
          </a:p>
          <a:p>
            <a:r>
              <a:rPr lang="en-US" altLang="ja-JP" dirty="0" smtClean="0">
                <a:solidFill>
                  <a:srgbClr val="FF0000"/>
                </a:solidFill>
              </a:rPr>
              <a:t>(</a:t>
            </a:r>
            <a:r>
              <a:rPr lang="ja-JP" altLang="en-US" dirty="0" smtClean="0">
                <a:solidFill>
                  <a:srgbClr val="FF0000"/>
                </a:solidFill>
              </a:rPr>
              <a:t>詳細は後述</a:t>
            </a:r>
            <a:r>
              <a:rPr lang="en-US" altLang="ja-JP" dirty="0" smtClean="0">
                <a:solidFill>
                  <a:srgbClr val="FF0000"/>
                </a:solidFill>
              </a:rPr>
              <a:t>)</a:t>
            </a:r>
            <a:endParaRPr kumimoji="1" lang="ja-JP" altLang="en-US" dirty="0" smtClean="0">
              <a:solidFill>
                <a:srgbClr val="FF0000"/>
              </a:solidFill>
            </a:endParaRPr>
          </a:p>
        </p:txBody>
      </p:sp>
      <p:sp>
        <p:nvSpPr>
          <p:cNvPr id="5" name="右矢印 4"/>
          <p:cNvSpPr/>
          <p:nvPr/>
        </p:nvSpPr>
        <p:spPr>
          <a:xfrm>
            <a:off x="4693394" y="5240922"/>
            <a:ext cx="925286" cy="653143"/>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890822" y="5146451"/>
            <a:ext cx="4974772" cy="84208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smtClean="0"/>
              <a:t>DreamSpark</a:t>
            </a:r>
            <a:r>
              <a:rPr kumimoji="1" lang="ja-JP" altLang="en-US" sz="2800" b="1" dirty="0" smtClean="0"/>
              <a:t>で無料！！</a:t>
            </a:r>
            <a:endParaRPr kumimoji="1" lang="ja-JP" altLang="en-US" sz="2800" b="1" dirty="0"/>
          </a:p>
        </p:txBody>
      </p:sp>
      <p:pic>
        <p:nvPicPr>
          <p:cNvPr id="1026" name="Picture 2" descr="http://dri1.img.digitalrivercontent.net/Storefront/Site/msusa/images/promo/DO_NOT_USE-Atlas/en-US-Surface-Mod-G-ProU-P2-mobi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532" y="2803622"/>
            <a:ext cx="2581809" cy="1257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ouse-jp.co.jp/phone/images/madosma/1511/img_list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78371" y="2641264"/>
            <a:ext cx="1595172" cy="158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1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必要なスキル</a:t>
            </a:r>
            <a:endParaRPr kumimoji="1" lang="ja-JP" altLang="en-US" dirty="0"/>
          </a:p>
        </p:txBody>
      </p:sp>
      <p:sp>
        <p:nvSpPr>
          <p:cNvPr id="3" name="コンテンツ プレースホルダー 2"/>
          <p:cNvSpPr txBox="1">
            <a:spLocks/>
          </p:cNvSpPr>
          <p:nvPr/>
        </p:nvSpPr>
        <p:spPr>
          <a:xfrm>
            <a:off x="528933" y="1229710"/>
            <a:ext cx="10979894" cy="567559"/>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UWP</a:t>
            </a:r>
            <a:r>
              <a:rPr lang="ja-JP" altLang="en-US" sz="2000" dirty="0" smtClean="0"/>
              <a:t>でサポートしているプログラミング言語</a:t>
            </a:r>
            <a:endParaRPr lang="en-US" altLang="ja-JP" sz="2000" dirty="0" smtClean="0"/>
          </a:p>
        </p:txBody>
      </p:sp>
      <p:sp>
        <p:nvSpPr>
          <p:cNvPr id="4" name="正方形/長方形 3"/>
          <p:cNvSpPr/>
          <p:nvPr/>
        </p:nvSpPr>
        <p:spPr>
          <a:xfrm>
            <a:off x="3363770" y="1755795"/>
            <a:ext cx="4067503"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XAML</a:t>
            </a:r>
            <a:endParaRPr kumimoji="1" lang="ja-JP" altLang="en-US" sz="2400" b="1" dirty="0"/>
          </a:p>
        </p:txBody>
      </p:sp>
      <p:sp>
        <p:nvSpPr>
          <p:cNvPr id="5" name="正方形/長方形 4"/>
          <p:cNvSpPr/>
          <p:nvPr/>
        </p:nvSpPr>
        <p:spPr>
          <a:xfrm>
            <a:off x="7895437" y="1755794"/>
            <a:ext cx="2748455" cy="51500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HTML</a:t>
            </a:r>
            <a:endParaRPr kumimoji="1" lang="ja-JP" altLang="en-US" sz="2400" b="1" dirty="0"/>
          </a:p>
        </p:txBody>
      </p:sp>
      <p:sp>
        <p:nvSpPr>
          <p:cNvPr id="6" name="テキスト ボックス 5"/>
          <p:cNvSpPr txBox="1"/>
          <p:nvPr/>
        </p:nvSpPr>
        <p:spPr>
          <a:xfrm>
            <a:off x="985344" y="1797269"/>
            <a:ext cx="1513490" cy="473533"/>
          </a:xfrm>
          <a:prstGeom prst="rect">
            <a:avLst/>
          </a:prstGeom>
        </p:spPr>
        <p:txBody>
          <a:bodyPr vert="horz" wrap="none" lIns="91440" tIns="45720" rIns="91440" bIns="45720" rtlCol="0" anchor="ctr">
            <a:normAutofit/>
          </a:bodyPr>
          <a:lstStyle/>
          <a:p>
            <a:r>
              <a:rPr kumimoji="1" lang="en-US" altLang="ja-JP" dirty="0" smtClean="0"/>
              <a:t>UI</a:t>
            </a:r>
            <a:r>
              <a:rPr kumimoji="1" lang="ja-JP" altLang="en-US" dirty="0" smtClean="0"/>
              <a:t>記述言語</a:t>
            </a:r>
            <a:endParaRPr kumimoji="1" lang="ja-JP" altLang="en-US" dirty="0" smtClean="0"/>
          </a:p>
        </p:txBody>
      </p:sp>
      <p:sp>
        <p:nvSpPr>
          <p:cNvPr id="7" name="テキスト ボックス 6"/>
          <p:cNvSpPr txBox="1"/>
          <p:nvPr/>
        </p:nvSpPr>
        <p:spPr>
          <a:xfrm>
            <a:off x="985343" y="2601594"/>
            <a:ext cx="2031125" cy="473533"/>
          </a:xfrm>
          <a:prstGeom prst="rect">
            <a:avLst/>
          </a:prstGeom>
        </p:spPr>
        <p:txBody>
          <a:bodyPr vert="horz" wrap="none" lIns="91440" tIns="45720" rIns="91440" bIns="45720" rtlCol="0" anchor="ctr">
            <a:normAutofit/>
          </a:bodyPr>
          <a:lstStyle/>
          <a:p>
            <a:r>
              <a:rPr kumimoji="1" lang="ja-JP" altLang="en-US" sz="1600" dirty="0" smtClean="0"/>
              <a:t>プログラミング言語</a:t>
            </a:r>
            <a:endParaRPr kumimoji="1" lang="ja-JP" altLang="en-US" sz="1600" dirty="0" smtClean="0"/>
          </a:p>
        </p:txBody>
      </p:sp>
      <p:sp>
        <p:nvSpPr>
          <p:cNvPr id="8" name="正方形/長方形 7"/>
          <p:cNvSpPr/>
          <p:nvPr/>
        </p:nvSpPr>
        <p:spPr>
          <a:xfrm>
            <a:off x="3363769" y="2601594"/>
            <a:ext cx="849630"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sp>
        <p:nvSpPr>
          <p:cNvPr id="9" name="正方形/長方形 8"/>
          <p:cNvSpPr/>
          <p:nvPr/>
        </p:nvSpPr>
        <p:spPr>
          <a:xfrm>
            <a:off x="4420059" y="2601594"/>
            <a:ext cx="1739463" cy="515007"/>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b="1" dirty="0" smtClean="0"/>
              <a:t>Visual Basic</a:t>
            </a:r>
            <a:endParaRPr kumimoji="1" lang="ja-JP" altLang="en-US" sz="2000" b="1" dirty="0"/>
          </a:p>
        </p:txBody>
      </p:sp>
      <p:sp>
        <p:nvSpPr>
          <p:cNvPr id="10" name="正方形/長方形 9"/>
          <p:cNvSpPr/>
          <p:nvPr/>
        </p:nvSpPr>
        <p:spPr>
          <a:xfrm>
            <a:off x="6366182" y="2601594"/>
            <a:ext cx="1065091"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7895436" y="2601593"/>
            <a:ext cx="2748455"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Java Script</a:t>
            </a:r>
            <a:endParaRPr kumimoji="1" lang="ja-JP" altLang="en-US" sz="2400" b="1" dirty="0"/>
          </a:p>
        </p:txBody>
      </p:sp>
      <p:cxnSp>
        <p:nvCxnSpPr>
          <p:cNvPr id="13" name="直線コネクタ 12"/>
          <p:cNvCxnSpPr/>
          <p:nvPr/>
        </p:nvCxnSpPr>
        <p:spPr>
          <a:xfrm flipV="1">
            <a:off x="985343" y="2427890"/>
            <a:ext cx="9658548" cy="10510"/>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4" name="四角形吹き出し 13"/>
          <p:cNvSpPr/>
          <p:nvPr/>
        </p:nvSpPr>
        <p:spPr>
          <a:xfrm>
            <a:off x="3194125" y="3415862"/>
            <a:ext cx="1808799" cy="525517"/>
          </a:xfrm>
          <a:prstGeom prst="wedgeRectCallout">
            <a:avLst>
              <a:gd name="adj1" fmla="val -21786"/>
              <a:gd name="adj2" fmla="val -88833"/>
            </a:avLst>
          </a:prstGeom>
          <a:solidFill>
            <a:schemeClr val="bg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solidFill>
                  <a:schemeClr val="accent2"/>
                </a:solidFill>
              </a:rPr>
              <a:t>オススメ</a:t>
            </a:r>
            <a:endParaRPr kumimoji="1" lang="ja-JP" altLang="en-US" sz="2400" dirty="0">
              <a:solidFill>
                <a:schemeClr val="accent2"/>
              </a:solidFill>
            </a:endParaRPr>
          </a:p>
        </p:txBody>
      </p:sp>
      <p:sp>
        <p:nvSpPr>
          <p:cNvPr id="15" name="コンテンツ プレースホルダー 2"/>
          <p:cNvSpPr txBox="1">
            <a:spLocks/>
          </p:cNvSpPr>
          <p:nvPr/>
        </p:nvSpPr>
        <p:spPr>
          <a:xfrm>
            <a:off x="528933" y="4240640"/>
            <a:ext cx="10979894" cy="1340353"/>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その他あるといいもの</a:t>
            </a:r>
            <a:endParaRPr lang="en-US" altLang="ja-JP" sz="2000" dirty="0" smtClean="0"/>
          </a:p>
          <a:p>
            <a:pPr lvl="1"/>
            <a:r>
              <a:rPr lang="ja-JP" altLang="en-US" sz="1600" dirty="0" smtClean="0"/>
              <a:t>基本</a:t>
            </a:r>
            <a:r>
              <a:rPr lang="ja-JP" altLang="en-US" sz="1600" dirty="0"/>
              <a:t>的</a:t>
            </a:r>
            <a:r>
              <a:rPr lang="ja-JP" altLang="en-US" sz="1600" dirty="0" smtClean="0"/>
              <a:t>なプログラミングスキル</a:t>
            </a:r>
            <a:endParaRPr lang="en-US" altLang="ja-JP" sz="1600" dirty="0" smtClean="0"/>
          </a:p>
          <a:p>
            <a:pPr lvl="1"/>
            <a:r>
              <a:rPr lang="ja-JP" altLang="en-US" sz="1600" dirty="0" smtClean="0"/>
              <a:t>イベントドリブンな</a:t>
            </a:r>
            <a:r>
              <a:rPr lang="en-US" altLang="ja-JP" sz="1600" dirty="0" smtClean="0"/>
              <a:t>GUI</a:t>
            </a:r>
            <a:r>
              <a:rPr lang="ja-JP" altLang="en-US" sz="1600" dirty="0" smtClean="0"/>
              <a:t>プログラムの知識</a:t>
            </a:r>
            <a:endParaRPr lang="en-US" altLang="ja-JP" sz="1600" dirty="0" smtClean="0"/>
          </a:p>
          <a:p>
            <a:pPr lvl="1"/>
            <a:r>
              <a:rPr lang="en-US" altLang="ja-JP" sz="1600" dirty="0" smtClean="0"/>
              <a:t>XAML</a:t>
            </a:r>
            <a:r>
              <a:rPr lang="ja-JP" altLang="en-US" sz="1600" dirty="0" smtClean="0"/>
              <a:t>なプラットフォームの知識</a:t>
            </a:r>
            <a:r>
              <a:rPr lang="en-US" altLang="ja-JP" sz="1600" dirty="0" smtClean="0"/>
              <a:t>(</a:t>
            </a:r>
            <a:r>
              <a:rPr lang="ja-JP" altLang="en-US" sz="1600" dirty="0" smtClean="0"/>
              <a:t>例 </a:t>
            </a:r>
            <a:r>
              <a:rPr lang="en-US" altLang="ja-JP" sz="1600" dirty="0" smtClean="0"/>
              <a:t>WPF)</a:t>
            </a:r>
            <a:endParaRPr lang="en-US" altLang="ja-JP" sz="1600" dirty="0" smtClean="0"/>
          </a:p>
        </p:txBody>
      </p:sp>
    </p:spTree>
    <p:extLst>
      <p:ext uri="{BB962C8B-B14F-4D97-AF65-F5344CB8AC3E}">
        <p14:creationId xmlns:p14="http://schemas.microsoft.com/office/powerpoint/2010/main" val="31044163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競合製品と比べて</a:t>
            </a:r>
            <a:endParaRPr kumimoji="1" lang="ja-JP" altLang="en-US" dirty="0"/>
          </a:p>
        </p:txBody>
      </p:sp>
      <p:sp>
        <p:nvSpPr>
          <p:cNvPr id="3" name="コンテンツ プレースホルダー 2"/>
          <p:cNvSpPr txBox="1">
            <a:spLocks/>
          </p:cNvSpPr>
          <p:nvPr/>
        </p:nvSpPr>
        <p:spPr>
          <a:xfrm>
            <a:off x="602506" y="971025"/>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267" dirty="0" smtClean="0"/>
              <a:t>競合製品</a:t>
            </a:r>
            <a:endParaRPr lang="ja-JP" altLang="en-US" sz="1734" dirty="0"/>
          </a:p>
        </p:txBody>
      </p:sp>
      <p:pic>
        <p:nvPicPr>
          <p:cNvPr id="2050" name="Picture 2" descr="http://xn--88juap5f.com/wp-content/uploads/2016/01/iphone_PNG5740.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5831" y="1543819"/>
            <a:ext cx="2199738" cy="16262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gori.me/wp-content/uploads/2013/10/nexus5-by-l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81336" y="1560943"/>
            <a:ext cx="1678740" cy="159200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795700" y="3231295"/>
            <a:ext cx="740229" cy="420500"/>
          </a:xfrm>
          <a:prstGeom prst="rect">
            <a:avLst/>
          </a:prstGeom>
        </p:spPr>
        <p:txBody>
          <a:bodyPr vert="horz" wrap="none" lIns="91440" tIns="45720" rIns="91440" bIns="45720" rtlCol="0" anchor="ctr">
            <a:normAutofit/>
          </a:bodyPr>
          <a:lstStyle/>
          <a:p>
            <a:r>
              <a:rPr kumimoji="1" lang="en-US" altLang="ja-JP" dirty="0" smtClean="0"/>
              <a:t>iOS</a:t>
            </a:r>
            <a:endParaRPr kumimoji="1" lang="ja-JP" altLang="en-US" dirty="0" smtClean="0"/>
          </a:p>
        </p:txBody>
      </p:sp>
      <p:sp>
        <p:nvSpPr>
          <p:cNvPr id="7" name="テキスト ボックス 6"/>
          <p:cNvSpPr txBox="1"/>
          <p:nvPr/>
        </p:nvSpPr>
        <p:spPr>
          <a:xfrm>
            <a:off x="6728037" y="3231295"/>
            <a:ext cx="1185337" cy="420500"/>
          </a:xfrm>
          <a:prstGeom prst="rect">
            <a:avLst/>
          </a:prstGeom>
        </p:spPr>
        <p:txBody>
          <a:bodyPr vert="horz" wrap="none" lIns="91440" tIns="45720" rIns="91440" bIns="45720" rtlCol="0" anchor="ctr">
            <a:normAutofit/>
          </a:bodyPr>
          <a:lstStyle/>
          <a:p>
            <a:r>
              <a:rPr kumimoji="1" lang="en-US" altLang="ja-JP" dirty="0" smtClean="0"/>
              <a:t>Android</a:t>
            </a:r>
            <a:endParaRPr kumimoji="1" lang="ja-JP" altLang="en-US" dirty="0" smtClean="0"/>
          </a:p>
        </p:txBody>
      </p:sp>
      <p:sp>
        <p:nvSpPr>
          <p:cNvPr id="8" name="コンテンツ プレースホルダー 2"/>
          <p:cNvSpPr txBox="1">
            <a:spLocks/>
          </p:cNvSpPr>
          <p:nvPr/>
        </p:nvSpPr>
        <p:spPr>
          <a:xfrm>
            <a:off x="602506" y="3730142"/>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がダメなところ</a:t>
            </a:r>
            <a:endParaRPr lang="ja-JP" altLang="en-US" sz="1734" dirty="0"/>
          </a:p>
        </p:txBody>
      </p:sp>
      <p:sp>
        <p:nvSpPr>
          <p:cNvPr id="5" name="正方形/長方形 4"/>
          <p:cNvSpPr/>
          <p:nvPr/>
        </p:nvSpPr>
        <p:spPr>
          <a:xfrm>
            <a:off x="3591442" y="4228989"/>
            <a:ext cx="1757004"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市場規模</a:t>
            </a:r>
            <a:endParaRPr kumimoji="1" lang="ja-JP" altLang="en-US" sz="2400" dirty="0"/>
          </a:p>
        </p:txBody>
      </p:sp>
      <p:sp>
        <p:nvSpPr>
          <p:cNvPr id="10" name="正方形/長方形 9"/>
          <p:cNvSpPr/>
          <p:nvPr/>
        </p:nvSpPr>
        <p:spPr>
          <a:xfrm>
            <a:off x="5869442" y="4228989"/>
            <a:ext cx="1717190"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開発者数</a:t>
            </a:r>
            <a:endParaRPr kumimoji="1" lang="ja-JP" altLang="en-US" sz="2400" dirty="0"/>
          </a:p>
        </p:txBody>
      </p:sp>
      <p:sp>
        <p:nvSpPr>
          <p:cNvPr id="11" name="コンテンツ プレースホルダー 2"/>
          <p:cNvSpPr txBox="1">
            <a:spLocks/>
          </p:cNvSpPr>
          <p:nvPr/>
        </p:nvSpPr>
        <p:spPr>
          <a:xfrm>
            <a:off x="602506" y="4983707"/>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がいいかもしれないところ</a:t>
            </a:r>
            <a:endParaRPr lang="ja-JP" altLang="en-US" sz="1734" dirty="0"/>
          </a:p>
        </p:txBody>
      </p:sp>
      <p:sp>
        <p:nvSpPr>
          <p:cNvPr id="12" name="正方形/長方形 11"/>
          <p:cNvSpPr/>
          <p:nvPr/>
        </p:nvSpPr>
        <p:spPr>
          <a:xfrm>
            <a:off x="990252" y="5777513"/>
            <a:ext cx="3020640"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XAML</a:t>
            </a:r>
            <a:r>
              <a:rPr lang="ja-JP" altLang="en-US" dirty="0" smtClean="0"/>
              <a:t>なアプリの開発経験</a:t>
            </a:r>
            <a:endParaRPr kumimoji="1" lang="ja-JP" altLang="en-US" dirty="0"/>
          </a:p>
        </p:txBody>
      </p:sp>
      <p:sp>
        <p:nvSpPr>
          <p:cNvPr id="13" name="正方形/長方形 12"/>
          <p:cNvSpPr/>
          <p:nvPr/>
        </p:nvSpPr>
        <p:spPr>
          <a:xfrm>
            <a:off x="4244387" y="5777509"/>
            <a:ext cx="4212033"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他言語で作ったライブラリが生かせる</a:t>
            </a:r>
            <a:endParaRPr kumimoji="1" lang="ja-JP" altLang="en-US" dirty="0"/>
          </a:p>
        </p:txBody>
      </p:sp>
      <p:sp>
        <p:nvSpPr>
          <p:cNvPr id="14" name="正方形/長方形 13"/>
          <p:cNvSpPr/>
          <p:nvPr/>
        </p:nvSpPr>
        <p:spPr>
          <a:xfrm>
            <a:off x="8689915" y="5777509"/>
            <a:ext cx="2892486"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動作デバイスの多様さ</a:t>
            </a:r>
            <a:endParaRPr kumimoji="1" lang="ja-JP" altLang="en-US" dirty="0"/>
          </a:p>
        </p:txBody>
      </p:sp>
    </p:spTree>
    <p:extLst>
      <p:ext uri="{BB962C8B-B14F-4D97-AF65-F5344CB8AC3E}">
        <p14:creationId xmlns:p14="http://schemas.microsoft.com/office/powerpoint/2010/main" val="156868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無料でできること、できないこと</a:t>
            </a:r>
            <a:endParaRPr kumimoji="1" lang="ja-JP" altLang="en-US" dirty="0"/>
          </a:p>
        </p:txBody>
      </p:sp>
      <p:sp>
        <p:nvSpPr>
          <p:cNvPr id="3" name="コンテンツ プレースホルダー 2"/>
          <p:cNvSpPr txBox="1">
            <a:spLocks/>
          </p:cNvSpPr>
          <p:nvPr/>
        </p:nvSpPr>
        <p:spPr>
          <a:xfrm>
            <a:off x="602506" y="1155700"/>
            <a:ext cx="10979894" cy="413327"/>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学生はどこ</a:t>
            </a:r>
            <a:r>
              <a:rPr lang="ja-JP" altLang="en-US" sz="2000" dirty="0" smtClean="0"/>
              <a:t>までが</a:t>
            </a:r>
            <a:r>
              <a:rPr lang="ja-JP" altLang="en-US" sz="2000" dirty="0" smtClean="0"/>
              <a:t>無料</a:t>
            </a:r>
            <a:r>
              <a:rPr lang="ja-JP" altLang="en-US" sz="2000" dirty="0" smtClean="0"/>
              <a:t>？</a:t>
            </a:r>
            <a:endParaRPr lang="en-US" altLang="ja-JP" sz="2000" dirty="0" smtClean="0"/>
          </a:p>
          <a:p>
            <a:pPr lvl="1"/>
            <a:endParaRPr lang="en-US" altLang="ja-JP" sz="1467" dirty="0" smtClean="0"/>
          </a:p>
        </p:txBody>
      </p:sp>
      <p:sp>
        <p:nvSpPr>
          <p:cNvPr id="4" name="正方形/長方形 3"/>
          <p:cNvSpPr/>
          <p:nvPr/>
        </p:nvSpPr>
        <p:spPr>
          <a:xfrm>
            <a:off x="3366653" y="2081463"/>
            <a:ext cx="5268191" cy="167014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600" b="1" dirty="0" smtClean="0"/>
              <a:t>すべて無料で開発可能</a:t>
            </a:r>
            <a:endParaRPr kumimoji="1" lang="ja-JP" altLang="en-US" sz="3600" b="1" dirty="0"/>
          </a:p>
        </p:txBody>
      </p:sp>
      <p:sp>
        <p:nvSpPr>
          <p:cNvPr id="5" name="コンテンツ プレースホルダー 2"/>
          <p:cNvSpPr txBox="1">
            <a:spLocks/>
          </p:cNvSpPr>
          <p:nvPr/>
        </p:nvSpPr>
        <p:spPr>
          <a:xfrm>
            <a:off x="602506" y="4560454"/>
            <a:ext cx="10979894" cy="1206500"/>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Visual Studio Professional Edition</a:t>
            </a:r>
            <a:r>
              <a:rPr lang="ja-JP" altLang="en-US" sz="2000" dirty="0" smtClean="0"/>
              <a:t>は</a:t>
            </a:r>
            <a:r>
              <a:rPr lang="ja-JP" altLang="en-US" sz="2000" dirty="0" smtClean="0"/>
              <a:t>有料</a:t>
            </a:r>
            <a:endParaRPr lang="en-US" altLang="ja-JP" sz="2000" dirty="0" smtClean="0"/>
          </a:p>
          <a:p>
            <a:r>
              <a:rPr lang="en-US" altLang="ja-JP" sz="1800" dirty="0" smtClean="0"/>
              <a:t>Community Edition</a:t>
            </a:r>
            <a:r>
              <a:rPr lang="ja-JP" altLang="en-US" sz="1800" dirty="0" smtClean="0"/>
              <a:t>は無料 </a:t>
            </a:r>
            <a:endParaRPr lang="en-US" altLang="ja-JP" sz="1800" dirty="0"/>
          </a:p>
          <a:p>
            <a:r>
              <a:rPr lang="en-US" altLang="ja-JP" sz="1800" dirty="0" smtClean="0"/>
              <a:t>UWP</a:t>
            </a:r>
            <a:r>
              <a:rPr lang="ja-JP" altLang="en-US" sz="1800" dirty="0" smtClean="0"/>
              <a:t>を開発する分になら</a:t>
            </a:r>
            <a:r>
              <a:rPr lang="en-US" altLang="ja-JP" sz="1800" dirty="0" smtClean="0"/>
              <a:t>Community Edition</a:t>
            </a:r>
            <a:r>
              <a:rPr lang="ja-JP" altLang="en-US" sz="1800" dirty="0" smtClean="0"/>
              <a:t>で十分</a:t>
            </a:r>
            <a:endParaRPr lang="en-US" altLang="ja-JP" sz="1800" dirty="0" smtClean="0"/>
          </a:p>
        </p:txBody>
      </p:sp>
      <p:sp>
        <p:nvSpPr>
          <p:cNvPr id="6" name="テキスト ボックス 5"/>
          <p:cNvSpPr txBox="1"/>
          <p:nvPr/>
        </p:nvSpPr>
        <p:spPr>
          <a:xfrm>
            <a:off x="8634844" y="6279390"/>
            <a:ext cx="3377045" cy="557250"/>
          </a:xfrm>
          <a:prstGeom prst="rect">
            <a:avLst/>
          </a:prstGeom>
        </p:spPr>
        <p:txBody>
          <a:bodyPr vert="horz" wrap="none" lIns="91440" tIns="45720" rIns="91440" bIns="45720" rtlCol="0" anchor="ctr">
            <a:normAutofit/>
          </a:bodyPr>
          <a:lstStyle/>
          <a:p>
            <a:r>
              <a:rPr lang="en-US" altLang="ja-JP" dirty="0">
                <a:solidFill>
                  <a:srgbClr val="FF0000"/>
                </a:solidFill>
              </a:rPr>
              <a:t>※</a:t>
            </a:r>
            <a:r>
              <a:rPr kumimoji="1" lang="en-US" altLang="ja-JP" dirty="0" smtClean="0">
                <a:solidFill>
                  <a:srgbClr val="FF0000"/>
                </a:solidFill>
              </a:rPr>
              <a:t>PC,</a:t>
            </a:r>
            <a:r>
              <a:rPr lang="en-US" altLang="ja-JP" dirty="0" smtClean="0">
                <a:solidFill>
                  <a:srgbClr val="FF0000"/>
                </a:solidFill>
              </a:rPr>
              <a:t>OS</a:t>
            </a:r>
            <a:r>
              <a:rPr lang="ja-JP" altLang="en-US" dirty="0" smtClean="0">
                <a:solidFill>
                  <a:srgbClr val="FF0000"/>
                </a:solidFill>
              </a:rPr>
              <a:t>費、電気代などは除く</a:t>
            </a:r>
            <a:endParaRPr kumimoji="1" lang="en-US" altLang="ja-JP" dirty="0" smtClean="0">
              <a:solidFill>
                <a:srgbClr val="FF0000"/>
              </a:solidFill>
            </a:endParaRPr>
          </a:p>
        </p:txBody>
      </p:sp>
    </p:spTree>
    <p:extLst>
      <p:ext uri="{BB962C8B-B14F-4D97-AF65-F5344CB8AC3E}">
        <p14:creationId xmlns:p14="http://schemas.microsoft.com/office/powerpoint/2010/main" val="4008573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開発入門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000192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開発環境構築方法</a:t>
            </a:r>
            <a:endParaRPr kumimoji="1" lang="ja-JP" altLang="en-US" dirty="0"/>
          </a:p>
        </p:txBody>
      </p:sp>
      <p:sp>
        <p:nvSpPr>
          <p:cNvPr id="3" name="コンテンツ プレースホルダー 2"/>
          <p:cNvSpPr txBox="1">
            <a:spLocks/>
          </p:cNvSpPr>
          <p:nvPr/>
        </p:nvSpPr>
        <p:spPr>
          <a:xfrm>
            <a:off x="342733" y="1082963"/>
            <a:ext cx="6681522" cy="5683587"/>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400" dirty="0" smtClean="0"/>
              <a:t>Windows10</a:t>
            </a:r>
            <a:r>
              <a:rPr lang="ja-JP" altLang="en-US" sz="2400" dirty="0" smtClean="0"/>
              <a:t>を開発者モードに</a:t>
            </a:r>
            <a:endParaRPr lang="en-US" altLang="ja-JP" sz="2400" dirty="0" smtClean="0"/>
          </a:p>
          <a:p>
            <a:pPr lvl="1"/>
            <a:r>
              <a:rPr lang="ja-JP" altLang="en-US" sz="1800" dirty="0" smtClean="0"/>
              <a:t>設定アプリ</a:t>
            </a:r>
            <a:r>
              <a:rPr lang="en-US" altLang="ja-JP" sz="1800" dirty="0" smtClean="0"/>
              <a:t>&gt;</a:t>
            </a:r>
            <a:r>
              <a:rPr lang="ja-JP" altLang="en-US" sz="1800" dirty="0" smtClean="0"/>
              <a:t>更新とセキュリティ</a:t>
            </a:r>
            <a:endParaRPr lang="en-US" altLang="ja-JP" sz="1800" dirty="0" smtClean="0"/>
          </a:p>
          <a:p>
            <a:pPr marL="609585" lvl="1" indent="0">
              <a:buNone/>
            </a:pPr>
            <a:r>
              <a:rPr lang="en-US" altLang="ja-JP" sz="1800" dirty="0"/>
              <a:t>	</a:t>
            </a:r>
            <a:r>
              <a:rPr lang="en-US" altLang="ja-JP" sz="1800" dirty="0" smtClean="0"/>
              <a:t>		&gt;</a:t>
            </a:r>
            <a:r>
              <a:rPr lang="ja-JP" altLang="en-US" sz="1800" dirty="0" smtClean="0"/>
              <a:t>開発者向け</a:t>
            </a:r>
            <a:r>
              <a:rPr lang="en-US" altLang="ja-JP" sz="1800" dirty="0" smtClean="0"/>
              <a:t>&gt;</a:t>
            </a:r>
            <a:r>
              <a:rPr lang="ja-JP" altLang="en-US" sz="1800" dirty="0" smtClean="0"/>
              <a:t>開発者モード</a:t>
            </a:r>
            <a:endParaRPr lang="en-US" altLang="ja-JP" sz="1800" dirty="0" smtClean="0"/>
          </a:p>
          <a:p>
            <a:pPr lvl="1"/>
            <a:endParaRPr lang="en-US" altLang="ja-JP" sz="1800" dirty="0"/>
          </a:p>
          <a:p>
            <a:pPr lvl="1"/>
            <a:endParaRPr lang="en-US" altLang="ja-JP" sz="1800" dirty="0" smtClean="0"/>
          </a:p>
          <a:p>
            <a:pPr lvl="1"/>
            <a:endParaRPr lang="en-US" altLang="ja-JP" sz="1800" dirty="0"/>
          </a:p>
          <a:p>
            <a:pPr lvl="1"/>
            <a:endParaRPr lang="en-US" altLang="ja-JP" sz="1800" dirty="0" smtClean="0"/>
          </a:p>
          <a:p>
            <a:r>
              <a:rPr lang="en-US" altLang="ja-JP" sz="2333" dirty="0" smtClean="0"/>
              <a:t>Visual Studio</a:t>
            </a:r>
            <a:r>
              <a:rPr lang="ja-JP" altLang="en-US" sz="2333" dirty="0" smtClean="0"/>
              <a:t>のインストール</a:t>
            </a:r>
            <a:endParaRPr lang="en-US" altLang="ja-JP" sz="2333" dirty="0" smtClean="0"/>
          </a:p>
          <a:p>
            <a:pPr lvl="1"/>
            <a:r>
              <a:rPr lang="en-US" altLang="ja-JP" sz="1800" dirty="0" smtClean="0"/>
              <a:t>http://visualstudio.com</a:t>
            </a:r>
            <a:r>
              <a:rPr lang="ja-JP" altLang="en-US" sz="1800" dirty="0" smtClean="0"/>
              <a:t>から</a:t>
            </a:r>
            <a:endParaRPr lang="en-US" altLang="ja-JP" sz="1800" dirty="0" smtClean="0"/>
          </a:p>
          <a:p>
            <a:pPr marL="609585" lvl="1" indent="0">
              <a:buNone/>
            </a:pPr>
            <a:r>
              <a:rPr lang="en-US" altLang="ja-JP" sz="1800" dirty="0"/>
              <a:t>	</a:t>
            </a:r>
            <a:r>
              <a:rPr lang="en-US" altLang="ja-JP" sz="1800" dirty="0" smtClean="0"/>
              <a:t>	Community Edition(</a:t>
            </a:r>
            <a:r>
              <a:rPr lang="ja-JP" altLang="en-US" sz="1800" dirty="0" smtClean="0"/>
              <a:t>無償版</a:t>
            </a:r>
            <a:r>
              <a:rPr lang="en-US" altLang="ja-JP" sz="1800" dirty="0" smtClean="0"/>
              <a:t>)</a:t>
            </a:r>
            <a:r>
              <a:rPr lang="ja-JP" altLang="en-US" sz="1800" dirty="0" smtClean="0"/>
              <a:t>を</a:t>
            </a:r>
            <a:endParaRPr lang="en-US" altLang="ja-JP" sz="1800" dirty="0" smtClean="0"/>
          </a:p>
          <a:p>
            <a:pPr lvl="1"/>
            <a:endParaRPr lang="en-US" altLang="ja-JP" sz="1800" dirty="0" smtClean="0"/>
          </a:p>
          <a:p>
            <a:pPr lvl="1"/>
            <a:r>
              <a:rPr lang="ja-JP" altLang="en-US" sz="1800" dirty="0" smtClean="0"/>
              <a:t>インストール時に</a:t>
            </a:r>
            <a:r>
              <a:rPr lang="en-US" altLang="ja-JP" sz="1800" dirty="0" smtClean="0"/>
              <a:t>[</a:t>
            </a:r>
            <a:r>
              <a:rPr lang="ja-JP" altLang="en-US" sz="1800" dirty="0" smtClean="0"/>
              <a:t>カスタム</a:t>
            </a:r>
            <a:r>
              <a:rPr lang="en-US" altLang="ja-JP" sz="1800" dirty="0" smtClean="0"/>
              <a:t>]</a:t>
            </a:r>
          </a:p>
          <a:p>
            <a:pPr marL="609585" lvl="1" indent="0">
              <a:buNone/>
            </a:pPr>
            <a:r>
              <a:rPr lang="en-US" altLang="ja-JP" sz="1800" dirty="0"/>
              <a:t>	</a:t>
            </a:r>
            <a:r>
              <a:rPr lang="en-US" altLang="ja-JP" sz="1800" dirty="0" smtClean="0"/>
              <a:t>-&gt;[</a:t>
            </a:r>
            <a:r>
              <a:rPr lang="ja-JP" altLang="en-US" sz="1800" dirty="0" smtClean="0"/>
              <a:t>ユニバーサル</a:t>
            </a:r>
            <a:r>
              <a:rPr lang="en-US" altLang="ja-JP" sz="1800" dirty="0" smtClean="0"/>
              <a:t>Windows</a:t>
            </a:r>
            <a:r>
              <a:rPr lang="ja-JP" altLang="en-US" sz="1800" dirty="0" smtClean="0"/>
              <a:t>アプリ開発ツール</a:t>
            </a:r>
            <a:r>
              <a:rPr lang="en-US" altLang="ja-JP" sz="1800" dirty="0" smtClean="0"/>
              <a:t>]</a:t>
            </a:r>
            <a:r>
              <a:rPr lang="ja-JP" altLang="en-US" sz="1800" dirty="0" smtClean="0"/>
              <a:t>に</a:t>
            </a:r>
            <a:r>
              <a:rPr lang="en-US" altLang="ja-JP" sz="1800" dirty="0" smtClean="0"/>
              <a:t>	</a:t>
            </a:r>
            <a:r>
              <a:rPr lang="ja-JP" altLang="en-US" sz="1800" dirty="0" smtClean="0"/>
              <a:t>チェックを入れる</a:t>
            </a:r>
            <a:endParaRPr lang="en-US" altLang="ja-JP" sz="1800" dirty="0" smtClean="0"/>
          </a:p>
          <a:p>
            <a:pPr marL="609585" lvl="1" indent="0">
              <a:buNone/>
            </a:pPr>
            <a:endParaRPr lang="en-US" altLang="ja-JP" sz="1800" dirty="0"/>
          </a:p>
          <a:p>
            <a:pPr lvl="1"/>
            <a:r>
              <a:rPr lang="ja-JP" altLang="en-US" sz="1800" dirty="0" smtClean="0"/>
              <a:t>インストールには時間がかかるので注意</a:t>
            </a:r>
            <a:endParaRPr lang="en-US" altLang="ja-JP" sz="1800" dirty="0" smtClean="0"/>
          </a:p>
        </p:txBody>
      </p:sp>
      <p:pic>
        <p:nvPicPr>
          <p:cNvPr id="4" name="図 3"/>
          <p:cNvPicPr>
            <a:picLocks noChangeAspect="1"/>
          </p:cNvPicPr>
          <p:nvPr/>
        </p:nvPicPr>
        <p:blipFill>
          <a:blip r:embed="rId2"/>
          <a:stretch>
            <a:fillRect/>
          </a:stretch>
        </p:blipFill>
        <p:spPr>
          <a:xfrm>
            <a:off x="7128165" y="900940"/>
            <a:ext cx="4823112" cy="2819482"/>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255" y="3817889"/>
            <a:ext cx="4835126" cy="2948662"/>
          </a:xfrm>
          <a:prstGeom prst="rect">
            <a:avLst/>
          </a:prstGeom>
        </p:spPr>
      </p:pic>
    </p:spTree>
    <p:extLst>
      <p:ext uri="{BB962C8B-B14F-4D97-AF65-F5344CB8AC3E}">
        <p14:creationId xmlns:p14="http://schemas.microsoft.com/office/powerpoint/2010/main" val="1797655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213622" y="1127204"/>
            <a:ext cx="11773067" cy="2758876"/>
          </a:xfrm>
        </p:spPr>
        <p:txBody>
          <a:bodyPr>
            <a:normAutofit/>
          </a:bodyPr>
          <a:lstStyle/>
          <a:p>
            <a:r>
              <a:rPr kumimoji="1" lang="en-US" altLang="ja-JP" sz="2000" dirty="0" smtClean="0"/>
              <a:t>Visual Studio</a:t>
            </a:r>
            <a:r>
              <a:rPr kumimoji="1" lang="ja-JP" altLang="en-US" sz="2000" dirty="0" smtClean="0"/>
              <a:t>ではアプリなどのソースコードをまとめた</a:t>
            </a:r>
            <a:r>
              <a:rPr kumimoji="1" lang="en-US" altLang="ja-JP" sz="2000" dirty="0" smtClean="0"/>
              <a:t>1</a:t>
            </a:r>
            <a:r>
              <a:rPr kumimoji="1" lang="ja-JP" altLang="en-US" sz="2000" dirty="0" err="1" smtClean="0"/>
              <a:t>つの</a:t>
            </a:r>
            <a:r>
              <a:rPr kumimoji="1" lang="ja-JP" altLang="en-US" sz="2000" dirty="0" smtClean="0"/>
              <a:t>単位を</a:t>
            </a:r>
            <a:r>
              <a:rPr kumimoji="1" lang="en-US" altLang="ja-JP" sz="2000" dirty="0" smtClean="0"/>
              <a:t>[</a:t>
            </a:r>
            <a:r>
              <a:rPr kumimoji="1" lang="ja-JP" altLang="en-US" sz="2000" dirty="0" smtClean="0"/>
              <a:t>プロジェクト</a:t>
            </a:r>
            <a:r>
              <a:rPr kumimoji="1" lang="en-US" altLang="ja-JP" sz="2000" dirty="0" smtClean="0"/>
              <a:t>]</a:t>
            </a:r>
            <a:r>
              <a:rPr kumimoji="1" lang="ja-JP" altLang="en-US" sz="2000" dirty="0" smtClean="0"/>
              <a:t>と呼ぶ</a:t>
            </a:r>
            <a:endParaRPr kumimoji="1" lang="en-US" altLang="ja-JP" sz="2000" dirty="0" smtClean="0"/>
          </a:p>
          <a:p>
            <a:endParaRPr lang="en-US" altLang="ja-JP" sz="2000" dirty="0"/>
          </a:p>
          <a:p>
            <a:r>
              <a:rPr kumimoji="1" lang="ja-JP" altLang="en-US" sz="2000" dirty="0" smtClean="0"/>
              <a:t>新規プロジェクト作成方法</a:t>
            </a:r>
            <a:endParaRPr kumimoji="1" lang="en-US" altLang="ja-JP" sz="2000" dirty="0" smtClean="0"/>
          </a:p>
          <a:p>
            <a:pPr lvl="1"/>
            <a:r>
              <a:rPr lang="ja-JP" altLang="en-US" sz="1467" dirty="0" smtClean="0"/>
              <a:t>メニューバー </a:t>
            </a:r>
            <a:r>
              <a:rPr lang="en-US" altLang="ja-JP" sz="1467" dirty="0" smtClean="0"/>
              <a:t>&gt; [</a:t>
            </a:r>
            <a:r>
              <a:rPr lang="ja-JP" altLang="en-US" sz="1467" dirty="0" smtClean="0"/>
              <a:t>ファイル</a:t>
            </a:r>
            <a:r>
              <a:rPr lang="en-US" altLang="ja-JP" sz="1467" dirty="0" smtClean="0"/>
              <a:t>] &gt; [</a:t>
            </a:r>
            <a:r>
              <a:rPr lang="ja-JP" altLang="en-US" sz="1467" dirty="0" smtClean="0"/>
              <a:t>新規作成</a:t>
            </a:r>
            <a:r>
              <a:rPr lang="en-US" altLang="ja-JP" sz="1467" dirty="0" smtClean="0"/>
              <a:t>(N)] &gt; [</a:t>
            </a:r>
            <a:r>
              <a:rPr lang="ja-JP" altLang="en-US" sz="1467" dirty="0" smtClean="0"/>
              <a:t>プロジェクト</a:t>
            </a:r>
            <a:r>
              <a:rPr lang="en-US" altLang="ja-JP" sz="1467" dirty="0" smtClean="0"/>
              <a:t>]</a:t>
            </a:r>
            <a:endParaRPr kumimoji="1" lang="en-US" altLang="ja-JP" sz="1467" dirty="0" smtClean="0"/>
          </a:p>
          <a:p>
            <a:endParaRPr kumimoji="1" lang="ja-JP" altLang="en-US" sz="20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2580" y="3005959"/>
            <a:ext cx="7119420" cy="3673366"/>
          </a:xfrm>
          <a:prstGeom prst="rect">
            <a:avLst/>
          </a:prstGeom>
        </p:spPr>
      </p:pic>
    </p:spTree>
    <p:extLst>
      <p:ext uri="{BB962C8B-B14F-4D97-AF65-F5344CB8AC3E}">
        <p14:creationId xmlns:p14="http://schemas.microsoft.com/office/powerpoint/2010/main" val="41595193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テンプレートの選択</a:t>
            </a:r>
            <a:endParaRPr kumimoji="1" lang="en-US" altLang="ja-JP" sz="2000" dirty="0" smtClean="0"/>
          </a:p>
          <a:p>
            <a:pPr lvl="1"/>
            <a:r>
              <a:rPr kumimoji="1" lang="ja-JP" altLang="en-US" sz="1800" dirty="0" smtClean="0"/>
              <a:t>左のリストから</a:t>
            </a:r>
            <a:r>
              <a:rPr kumimoji="1" lang="en-US" altLang="ja-JP" sz="1800" dirty="0" smtClean="0"/>
              <a:t>[</a:t>
            </a:r>
            <a:r>
              <a:rPr kumimoji="1" lang="ja-JP" altLang="en-US" sz="1800" dirty="0" smtClean="0"/>
              <a:t>インストール済み</a:t>
            </a:r>
            <a:r>
              <a:rPr kumimoji="1" lang="en-US" altLang="ja-JP" sz="1800" dirty="0" smtClean="0"/>
              <a:t>]&gt;[</a:t>
            </a:r>
            <a:r>
              <a:rPr kumimoji="1" lang="ja-JP" altLang="en-US" sz="1800" dirty="0" smtClean="0"/>
              <a:t>テンプレート</a:t>
            </a:r>
            <a:r>
              <a:rPr kumimoji="1" lang="en-US" altLang="ja-JP" sz="1800" dirty="0" smtClean="0"/>
              <a:t>]&gt;[</a:t>
            </a:r>
            <a:r>
              <a:rPr kumimoji="1" lang="en-US" altLang="ja-JP" sz="1800" dirty="0" err="1" smtClean="0"/>
              <a:t>VisualC</a:t>
            </a:r>
            <a:r>
              <a:rPr kumimoji="1" lang="en-US" altLang="ja-JP" sz="1800" dirty="0" smtClean="0"/>
              <a:t>#]&gt;[Windows]&gt;[</a:t>
            </a:r>
            <a:r>
              <a:rPr kumimoji="1" lang="ja-JP" altLang="en-US" sz="1800" dirty="0" smtClean="0"/>
              <a:t>ユニバーサル</a:t>
            </a:r>
            <a:r>
              <a:rPr kumimoji="1" lang="en-US" altLang="ja-JP" sz="1800" dirty="0" smtClean="0"/>
              <a:t>]</a:t>
            </a:r>
          </a:p>
          <a:p>
            <a:pPr lvl="1"/>
            <a:r>
              <a:rPr lang="en-US" altLang="ja-JP" sz="1800" dirty="0" smtClean="0"/>
              <a:t>[</a:t>
            </a:r>
            <a:r>
              <a:rPr lang="ja-JP" altLang="en-US" sz="1800" dirty="0"/>
              <a:t>空白</a:t>
            </a:r>
            <a:r>
              <a:rPr lang="ja-JP" altLang="en-US" sz="1800" dirty="0" smtClean="0"/>
              <a:t>のアプリ</a:t>
            </a:r>
            <a:r>
              <a:rPr lang="en-US" altLang="ja-JP" sz="1800" dirty="0" smtClean="0"/>
              <a:t>](</a:t>
            </a:r>
            <a:r>
              <a:rPr lang="ja-JP" altLang="en-US" sz="1800" dirty="0" smtClean="0"/>
              <a:t>ユニバーサル</a:t>
            </a:r>
            <a:r>
              <a:rPr lang="en-US" altLang="ja-JP" sz="1800" dirty="0" smtClean="0"/>
              <a:t>Windows)</a:t>
            </a:r>
            <a:r>
              <a:rPr lang="ja-JP" altLang="en-US" sz="1800" dirty="0" smtClean="0"/>
              <a:t>を選択</a:t>
            </a:r>
            <a:endParaRPr lang="en-US" altLang="ja-JP" sz="1800" dirty="0" smtClean="0"/>
          </a:p>
          <a:p>
            <a:pPr lvl="1"/>
            <a:endParaRPr kumimoji="1" lang="en-US" altLang="ja-JP" sz="1800" dirty="0"/>
          </a:p>
          <a:p>
            <a:r>
              <a:rPr lang="ja-JP" altLang="en-US" sz="2000" dirty="0" smtClean="0"/>
              <a:t>名前の決定</a:t>
            </a:r>
            <a:endParaRPr lang="en-US" altLang="ja-JP" sz="2000" dirty="0" smtClean="0"/>
          </a:p>
          <a:p>
            <a:pPr lvl="1"/>
            <a:r>
              <a:rPr kumimoji="1" lang="en-US" altLang="ja-JP" sz="1800" dirty="0" smtClean="0"/>
              <a:t>[</a:t>
            </a:r>
            <a:r>
              <a:rPr kumimoji="1" lang="ja-JP" altLang="en-US" sz="1800" dirty="0" smtClean="0"/>
              <a:t>名前</a:t>
            </a:r>
            <a:r>
              <a:rPr kumimoji="1" lang="en-US" altLang="ja-JP" sz="1800" dirty="0" smtClean="0"/>
              <a:t>(N):]</a:t>
            </a:r>
            <a:r>
              <a:rPr kumimoji="1" lang="ja-JP" altLang="en-US" sz="1800" dirty="0" smtClean="0"/>
              <a:t>の欄にアプリの名前を入れる</a:t>
            </a:r>
            <a:endParaRPr kumimoji="1" lang="en-US" altLang="ja-JP" sz="1800" dirty="0" smtClean="0"/>
          </a:p>
          <a:p>
            <a:pPr lvl="1"/>
            <a:endParaRPr lang="en-US" altLang="ja-JP" sz="1800" dirty="0"/>
          </a:p>
          <a:p>
            <a:r>
              <a:rPr kumimoji="1" lang="en-US" altLang="ja-JP" sz="2000" dirty="0" smtClean="0"/>
              <a:t>[OK]</a:t>
            </a:r>
            <a:r>
              <a:rPr kumimoji="1" lang="ja-JP" altLang="en-US" sz="2000" dirty="0" smtClean="0"/>
              <a:t>ボタンを押す</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643" y="2249214"/>
            <a:ext cx="6576357" cy="4608785"/>
          </a:xfrm>
          <a:prstGeom prst="rect">
            <a:avLst/>
          </a:prstGeom>
        </p:spPr>
      </p:pic>
    </p:spTree>
    <p:extLst>
      <p:ext uri="{BB962C8B-B14F-4D97-AF65-F5344CB8AC3E}">
        <p14:creationId xmlns:p14="http://schemas.microsoft.com/office/powerpoint/2010/main" val="30543588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テンプレートの選択</a:t>
            </a:r>
            <a:endParaRPr kumimoji="1" lang="en-US" altLang="ja-JP" sz="2000" dirty="0" smtClean="0"/>
          </a:p>
          <a:p>
            <a:pPr lvl="1"/>
            <a:r>
              <a:rPr kumimoji="1" lang="ja-JP" altLang="en-US" sz="1800" dirty="0" smtClean="0"/>
              <a:t>左のリストから</a:t>
            </a:r>
            <a:r>
              <a:rPr kumimoji="1" lang="en-US" altLang="ja-JP" sz="1800" dirty="0" smtClean="0"/>
              <a:t>[</a:t>
            </a:r>
            <a:r>
              <a:rPr kumimoji="1" lang="ja-JP" altLang="en-US" sz="1800" dirty="0" smtClean="0"/>
              <a:t>インストール済み</a:t>
            </a:r>
            <a:r>
              <a:rPr kumimoji="1" lang="en-US" altLang="ja-JP" sz="1800" dirty="0" smtClean="0"/>
              <a:t>]&gt;[</a:t>
            </a:r>
            <a:r>
              <a:rPr kumimoji="1" lang="ja-JP" altLang="en-US" sz="1800" dirty="0" smtClean="0"/>
              <a:t>テンプレート</a:t>
            </a:r>
            <a:r>
              <a:rPr kumimoji="1" lang="en-US" altLang="ja-JP" sz="1800" dirty="0" smtClean="0"/>
              <a:t>]&gt;[</a:t>
            </a:r>
            <a:r>
              <a:rPr kumimoji="1" lang="en-US" altLang="ja-JP" sz="1800" dirty="0" err="1" smtClean="0"/>
              <a:t>VisualC</a:t>
            </a:r>
            <a:r>
              <a:rPr kumimoji="1" lang="en-US" altLang="ja-JP" sz="1800" dirty="0" smtClean="0"/>
              <a:t>#]&gt;[Windows]&gt;[</a:t>
            </a:r>
            <a:r>
              <a:rPr kumimoji="1" lang="ja-JP" altLang="en-US" sz="1800" dirty="0" smtClean="0"/>
              <a:t>ユニバーサル</a:t>
            </a:r>
            <a:r>
              <a:rPr kumimoji="1" lang="en-US" altLang="ja-JP" sz="1800" dirty="0" smtClean="0"/>
              <a:t>]</a:t>
            </a:r>
          </a:p>
          <a:p>
            <a:pPr lvl="1"/>
            <a:r>
              <a:rPr lang="en-US" altLang="ja-JP" sz="1800" dirty="0" smtClean="0"/>
              <a:t>[</a:t>
            </a:r>
            <a:r>
              <a:rPr lang="ja-JP" altLang="en-US" sz="1800" dirty="0"/>
              <a:t>空白</a:t>
            </a:r>
            <a:r>
              <a:rPr lang="ja-JP" altLang="en-US" sz="1800" dirty="0" smtClean="0"/>
              <a:t>のアプリ</a:t>
            </a:r>
            <a:r>
              <a:rPr lang="en-US" altLang="ja-JP" sz="1800" dirty="0" smtClean="0"/>
              <a:t>](</a:t>
            </a:r>
            <a:r>
              <a:rPr lang="ja-JP" altLang="en-US" sz="1800" dirty="0" smtClean="0"/>
              <a:t>ユニバーサル</a:t>
            </a:r>
            <a:r>
              <a:rPr lang="en-US" altLang="ja-JP" sz="1800" dirty="0" smtClean="0"/>
              <a:t>Windows)</a:t>
            </a:r>
            <a:r>
              <a:rPr lang="ja-JP" altLang="en-US" sz="1800" dirty="0" smtClean="0"/>
              <a:t>を選択</a:t>
            </a:r>
            <a:endParaRPr lang="en-US" altLang="ja-JP" sz="1800" dirty="0" smtClean="0"/>
          </a:p>
          <a:p>
            <a:pPr lvl="1"/>
            <a:endParaRPr kumimoji="1" lang="en-US" altLang="ja-JP" sz="1800" dirty="0"/>
          </a:p>
          <a:p>
            <a:r>
              <a:rPr lang="ja-JP" altLang="en-US" sz="2000" dirty="0" smtClean="0"/>
              <a:t>名前の決定</a:t>
            </a:r>
            <a:endParaRPr lang="en-US" altLang="ja-JP" sz="2000" dirty="0" smtClean="0"/>
          </a:p>
          <a:p>
            <a:pPr lvl="1"/>
            <a:r>
              <a:rPr kumimoji="1" lang="en-US" altLang="ja-JP" sz="1800" dirty="0" smtClean="0"/>
              <a:t>[</a:t>
            </a:r>
            <a:r>
              <a:rPr kumimoji="1" lang="ja-JP" altLang="en-US" sz="1800" dirty="0" smtClean="0"/>
              <a:t>名前</a:t>
            </a:r>
            <a:r>
              <a:rPr kumimoji="1" lang="en-US" altLang="ja-JP" sz="1800" dirty="0" smtClean="0"/>
              <a:t>(N):]</a:t>
            </a:r>
            <a:r>
              <a:rPr kumimoji="1" lang="ja-JP" altLang="en-US" sz="1800" dirty="0" smtClean="0"/>
              <a:t>の欄にアプリの名前を入れる</a:t>
            </a:r>
            <a:endParaRPr kumimoji="1" lang="en-US" altLang="ja-JP" sz="1800" dirty="0" smtClean="0"/>
          </a:p>
          <a:p>
            <a:pPr lvl="1"/>
            <a:endParaRPr lang="en-US" altLang="ja-JP" sz="1800" dirty="0"/>
          </a:p>
          <a:p>
            <a:r>
              <a:rPr kumimoji="1" lang="en-US" altLang="ja-JP" sz="2000" dirty="0" smtClean="0"/>
              <a:t>[OK]</a:t>
            </a:r>
            <a:r>
              <a:rPr kumimoji="1" lang="ja-JP" altLang="en-US" sz="2000" dirty="0" smtClean="0"/>
              <a:t>ボタンを押す</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643" y="2249214"/>
            <a:ext cx="6576357" cy="4608785"/>
          </a:xfrm>
          <a:prstGeom prst="rect">
            <a:avLst/>
          </a:prstGeom>
        </p:spPr>
      </p:pic>
    </p:spTree>
    <p:extLst>
      <p:ext uri="{BB962C8B-B14F-4D97-AF65-F5344CB8AC3E}">
        <p14:creationId xmlns:p14="http://schemas.microsoft.com/office/powerpoint/2010/main" val="16051717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XAML</a:t>
            </a:r>
            <a:r>
              <a:rPr kumimoji="1" lang="ja-JP" altLang="en-US" sz="2000" dirty="0" smtClean="0"/>
              <a:t>デザイナーで画面を作る</a:t>
            </a:r>
            <a:endParaRPr kumimoji="1" lang="en-US" altLang="ja-JP" sz="2000" dirty="0" smtClean="0"/>
          </a:p>
          <a:p>
            <a:pPr lvl="1"/>
            <a:r>
              <a:rPr lang="en-US" altLang="ja-JP" sz="1467" dirty="0" err="1" smtClean="0"/>
              <a:t>MainPage.xaml</a:t>
            </a:r>
            <a:r>
              <a:rPr lang="ja-JP" altLang="en-US" sz="1467" dirty="0" smtClean="0"/>
              <a:t>ファイルを開く</a:t>
            </a:r>
            <a:endParaRPr lang="en-US" altLang="ja-JP" sz="1467" dirty="0" smtClean="0"/>
          </a:p>
          <a:p>
            <a:pPr lvl="1"/>
            <a:r>
              <a:rPr kumimoji="1" lang="ja-JP" altLang="en-US" sz="1467" dirty="0" smtClean="0"/>
              <a:t>左の</a:t>
            </a:r>
            <a:r>
              <a:rPr kumimoji="1" lang="en-US" altLang="ja-JP" sz="1467" dirty="0" smtClean="0"/>
              <a:t>[</a:t>
            </a:r>
            <a:r>
              <a:rPr kumimoji="1" lang="ja-JP" altLang="en-US" sz="1467" dirty="0" smtClean="0"/>
              <a:t>ツールボックス</a:t>
            </a:r>
            <a:r>
              <a:rPr kumimoji="1" lang="en-US" altLang="ja-JP" sz="1467" dirty="0" smtClean="0"/>
              <a:t>]</a:t>
            </a:r>
            <a:r>
              <a:rPr kumimoji="1" lang="ja-JP" altLang="en-US" sz="1467" dirty="0" smtClean="0"/>
              <a:t>から、</a:t>
            </a:r>
            <a:r>
              <a:rPr lang="en-US" altLang="ja-JP" sz="1467" dirty="0" smtClean="0"/>
              <a:t>[Button]</a:t>
            </a:r>
            <a:r>
              <a:rPr lang="ja-JP" altLang="en-US" sz="1467" dirty="0" smtClean="0"/>
              <a:t>を</a:t>
            </a:r>
            <a:r>
              <a:rPr lang="en-US" altLang="ja-JP" sz="1467" dirty="0" smtClean="0"/>
              <a:t>XAML</a:t>
            </a:r>
            <a:r>
              <a:rPr lang="ja-JP" altLang="en-US" sz="1467" dirty="0" smtClean="0"/>
              <a:t>画面にドラッグアンドドロップ</a:t>
            </a:r>
            <a:endParaRPr lang="en-US" altLang="ja-JP" sz="1467" dirty="0" smtClean="0"/>
          </a:p>
          <a:p>
            <a:pPr lvl="1"/>
            <a:r>
              <a:rPr lang="ja-JP" altLang="en-US" sz="1467" dirty="0"/>
              <a:t>画面</a:t>
            </a:r>
            <a:r>
              <a:rPr lang="ja-JP" altLang="en-US" sz="1467" dirty="0" smtClean="0"/>
              <a:t>の好きな位置に好きなコンポーネントを配置していく</a:t>
            </a:r>
            <a:endParaRPr kumimoji="1" lang="ja-JP" altLang="en-US" sz="1467"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962" y="2344767"/>
            <a:ext cx="6376638" cy="4440497"/>
          </a:xfrm>
          <a:prstGeom prst="rect">
            <a:avLst/>
          </a:prstGeom>
        </p:spPr>
      </p:pic>
    </p:spTree>
    <p:extLst>
      <p:ext uri="{BB962C8B-B14F-4D97-AF65-F5344CB8AC3E}">
        <p14:creationId xmlns:p14="http://schemas.microsoft.com/office/powerpoint/2010/main" val="23476256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sz="half" idx="1"/>
          </p:nvPr>
        </p:nvSpPr>
        <p:spPr>
          <a:xfrm>
            <a:off x="3118338" y="1258785"/>
            <a:ext cx="8464062" cy="5189516"/>
          </a:xfrm>
        </p:spPr>
        <p:txBody>
          <a:bodyPr>
            <a:normAutofit/>
          </a:bodyPr>
          <a:lstStyle/>
          <a:p>
            <a:r>
              <a:rPr kumimoji="1" lang="ja-JP" altLang="en-US" sz="2800" dirty="0" smtClean="0"/>
              <a:t>栂井 良太</a:t>
            </a:r>
            <a:r>
              <a:rPr kumimoji="1" lang="en-US" altLang="ja-JP" sz="2800" dirty="0" smtClean="0"/>
              <a:t>(</a:t>
            </a:r>
            <a:r>
              <a:rPr kumimoji="1" lang="ja-JP" altLang="en-US" sz="2800" dirty="0" smtClean="0"/>
              <a:t>とがい りょうた</a:t>
            </a:r>
            <a:r>
              <a:rPr kumimoji="1" lang="en-US" altLang="ja-JP" sz="2800" dirty="0" smtClean="0"/>
              <a:t>)</a:t>
            </a:r>
          </a:p>
          <a:p>
            <a:pPr lvl="1"/>
            <a:r>
              <a:rPr lang="ja-JP" altLang="en-US" sz="2400" dirty="0" smtClean="0"/>
              <a:t>静岡大学大学院情報学専攻在籍中 </a:t>
            </a:r>
            <a:r>
              <a:rPr lang="en-US" altLang="ja-JP" sz="2400" dirty="0" smtClean="0"/>
              <a:t>(M1)</a:t>
            </a:r>
          </a:p>
          <a:p>
            <a:pPr lvl="1"/>
            <a:r>
              <a:rPr lang="en-US" altLang="ja-JP" sz="2400" dirty="0" smtClean="0"/>
              <a:t>Microsoft Student Partners</a:t>
            </a:r>
          </a:p>
          <a:p>
            <a:pPr lvl="1"/>
            <a:r>
              <a:rPr kumimoji="1" lang="en-US" altLang="ja-JP" sz="2400" dirty="0" smtClean="0"/>
              <a:t>Microsoft MVP for Windows Development</a:t>
            </a:r>
          </a:p>
          <a:p>
            <a:pPr lvl="1"/>
            <a:endParaRPr lang="en-US" altLang="ja-JP" sz="2400" dirty="0"/>
          </a:p>
          <a:p>
            <a:pPr lvl="1"/>
            <a:r>
              <a:rPr kumimoji="1" lang="ja-JP" altLang="en-US" sz="2400" dirty="0" smtClean="0"/>
              <a:t>好きなもの</a:t>
            </a:r>
            <a:endParaRPr kumimoji="1" lang="en-US" altLang="ja-JP" sz="2400" dirty="0" smtClean="0"/>
          </a:p>
          <a:p>
            <a:pPr lvl="2"/>
            <a:r>
              <a:rPr lang="en-US" altLang="ja-JP" sz="1867" dirty="0" smtClean="0"/>
              <a:t>Windows Phone or Tablet etc..</a:t>
            </a:r>
          </a:p>
          <a:p>
            <a:pPr lvl="2"/>
            <a:r>
              <a:rPr kumimoji="1" lang="ja-JP" altLang="en-US" sz="1867" dirty="0" smtClean="0"/>
              <a:t>音声対話システム</a:t>
            </a:r>
            <a:endParaRPr kumimoji="1" lang="en-US" altLang="ja-JP" sz="1867" dirty="0" smtClean="0"/>
          </a:p>
          <a:p>
            <a:pPr lvl="2"/>
            <a:r>
              <a:rPr lang="ja-JP" altLang="en-US" sz="1867" dirty="0" smtClean="0"/>
              <a:t>パン</a:t>
            </a:r>
            <a:endParaRPr lang="en-US" altLang="ja-JP" sz="1867" dirty="0" smtClean="0"/>
          </a:p>
          <a:p>
            <a:pPr lvl="1"/>
            <a:r>
              <a:rPr kumimoji="1" lang="en-US" altLang="ja-JP" sz="2400" dirty="0" smtClean="0"/>
              <a:t>Twitter : </a:t>
            </a:r>
            <a:r>
              <a:rPr kumimoji="1" lang="en-US" altLang="ja-JP" sz="2400" b="1" dirty="0" smtClean="0">
                <a:solidFill>
                  <a:schemeClr val="accent6">
                    <a:lumMod val="75000"/>
                  </a:schemeClr>
                </a:solidFill>
              </a:rPr>
              <a:t>@</a:t>
            </a:r>
            <a:r>
              <a:rPr kumimoji="1" lang="en-US" altLang="ja-JP" sz="2400" b="1" dirty="0" err="1" smtClean="0">
                <a:solidFill>
                  <a:schemeClr val="accent6">
                    <a:lumMod val="75000"/>
                  </a:schemeClr>
                </a:solidFill>
              </a:rPr>
              <a:t>garicchi</a:t>
            </a:r>
            <a:endParaRPr kumimoji="1" lang="ja-JP" altLang="en-US" sz="2400" b="1" dirty="0">
              <a:solidFill>
                <a:schemeClr val="accent6">
                  <a:lumMod val="75000"/>
                </a:schemeClr>
              </a:solidFill>
            </a:endParaRPr>
          </a:p>
        </p:txBody>
      </p:sp>
      <p:pic>
        <p:nvPicPr>
          <p:cNvPr id="1026" name="Picture 2" descr="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847" y="1474374"/>
            <a:ext cx="2601720" cy="2432608"/>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3"/>
          <a:stretch>
            <a:fillRect/>
          </a:stretch>
        </p:blipFill>
        <p:spPr>
          <a:xfrm>
            <a:off x="7401828" y="5465927"/>
            <a:ext cx="704850" cy="676275"/>
          </a:xfrm>
          <a:prstGeom prst="rect">
            <a:avLst/>
          </a:prstGeom>
        </p:spPr>
      </p:pic>
    </p:spTree>
    <p:extLst>
      <p:ext uri="{BB962C8B-B14F-4D97-AF65-F5344CB8AC3E}">
        <p14:creationId xmlns:p14="http://schemas.microsoft.com/office/powerpoint/2010/main" val="548744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772" y="3181089"/>
            <a:ext cx="6660213" cy="3749647"/>
          </a:xfrm>
          <a:prstGeom prst="rect">
            <a:avLst/>
          </a:prstGeom>
        </p:spPr>
      </p:pic>
      <p:sp>
        <p:nvSpPr>
          <p:cNvPr id="2" name="タイトル 1"/>
          <p:cNvSpPr>
            <a:spLocks noGrp="1"/>
          </p:cNvSpPr>
          <p:nvPr>
            <p:ph type="title"/>
          </p:nvPr>
        </p:nvSpPr>
        <p:spPr/>
        <p:txBody>
          <a:bodyPr/>
          <a:lstStyle/>
          <a:p>
            <a:r>
              <a:rPr kumimoji="1" lang="ja-JP" altLang="en-US" dirty="0" smtClean="0"/>
              <a:t>アプリの基本形を作る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UI</a:t>
            </a:r>
            <a:r>
              <a:rPr kumimoji="1" lang="ja-JP" altLang="en-US" sz="2000" dirty="0" smtClean="0"/>
              <a:t>コンポーネントのプロパティを編集する</a:t>
            </a:r>
            <a:endParaRPr kumimoji="1" lang="en-US" altLang="ja-JP" sz="2000" dirty="0" smtClean="0"/>
          </a:p>
          <a:p>
            <a:pPr lvl="1"/>
            <a:r>
              <a:rPr kumimoji="1" lang="en-US" altLang="ja-JP" sz="1600" dirty="0" smtClean="0"/>
              <a:t>UI</a:t>
            </a:r>
            <a:r>
              <a:rPr kumimoji="1" lang="ja-JP" altLang="en-US" sz="1600" dirty="0" smtClean="0"/>
              <a:t>コンポーネントの各種設定となる</a:t>
            </a:r>
            <a:endParaRPr kumimoji="1" lang="en-US" altLang="ja-JP" sz="1600" dirty="0" smtClean="0"/>
          </a:p>
          <a:p>
            <a:pPr lvl="1"/>
            <a:r>
              <a:rPr kumimoji="1" lang="ja-JP" altLang="en-US" sz="1600" dirty="0" smtClean="0"/>
              <a:t>名前</a:t>
            </a:r>
            <a:r>
              <a:rPr lang="ja-JP" altLang="en-US" sz="1600" dirty="0" smtClean="0"/>
              <a:t>、</a:t>
            </a:r>
            <a:r>
              <a:rPr lang="en-US" altLang="ja-JP" sz="1600" dirty="0" smtClean="0"/>
              <a:t>Content</a:t>
            </a:r>
            <a:r>
              <a:rPr lang="ja-JP" altLang="en-US" sz="1600" dirty="0" err="1" smtClean="0"/>
              <a:t>、</a:t>
            </a:r>
            <a:r>
              <a:rPr lang="en-US" altLang="ja-JP" sz="1600" dirty="0" smtClean="0"/>
              <a:t>Background </a:t>
            </a:r>
            <a:r>
              <a:rPr lang="en-US" altLang="ja-JP" sz="1600" dirty="0" err="1" smtClean="0"/>
              <a:t>etc</a:t>
            </a:r>
            <a:r>
              <a:rPr lang="en-US" altLang="ja-JP" sz="1600" dirty="0" smtClean="0"/>
              <a:t>…</a:t>
            </a:r>
          </a:p>
          <a:p>
            <a:r>
              <a:rPr kumimoji="1" lang="en-US" altLang="ja-JP" sz="1933" dirty="0" smtClean="0"/>
              <a:t>UI</a:t>
            </a:r>
            <a:r>
              <a:rPr kumimoji="1" lang="ja-JP" altLang="en-US" sz="1933" dirty="0" smtClean="0"/>
              <a:t>コンポーネントのイベントを登録する</a:t>
            </a:r>
            <a:endParaRPr kumimoji="1" lang="en-US" altLang="ja-JP" sz="1933" dirty="0" smtClean="0"/>
          </a:p>
          <a:p>
            <a:pPr lvl="1"/>
            <a:r>
              <a:rPr kumimoji="1" lang="en-US" altLang="ja-JP" sz="1600" dirty="0" smtClean="0"/>
              <a:t>UI</a:t>
            </a:r>
            <a:r>
              <a:rPr kumimoji="1" lang="ja-JP" altLang="en-US" sz="1600" dirty="0" smtClean="0"/>
              <a:t>コンポーネントに起こるさまざまなイベントを受け取る</a:t>
            </a:r>
            <a:endParaRPr kumimoji="1" lang="en-US" altLang="ja-JP" sz="1600" dirty="0" smtClean="0"/>
          </a:p>
          <a:p>
            <a:pPr lvl="1"/>
            <a:r>
              <a:rPr kumimoji="1" lang="en-US" altLang="ja-JP" sz="1600" dirty="0" smtClean="0"/>
              <a:t>Button</a:t>
            </a:r>
            <a:r>
              <a:rPr kumimoji="1" lang="ja-JP" altLang="en-US" sz="1600" dirty="0" smtClean="0"/>
              <a:t>の場合 </a:t>
            </a:r>
            <a:r>
              <a:rPr kumimoji="1" lang="en-US" altLang="ja-JP" sz="1600" dirty="0" smtClean="0"/>
              <a:t>-&gt; Click</a:t>
            </a:r>
            <a:r>
              <a:rPr kumimoji="1" lang="ja-JP" altLang="en-US" sz="1600" dirty="0" smtClean="0"/>
              <a:t>イベントをダブルクリック</a:t>
            </a:r>
            <a:endParaRPr kumimoji="1" lang="en-US" altLang="ja-JP" sz="1600" dirty="0" smtClean="0"/>
          </a:p>
        </p:txBody>
      </p:sp>
    </p:spTree>
    <p:extLst>
      <p:ext uri="{BB962C8B-B14F-4D97-AF65-F5344CB8AC3E}">
        <p14:creationId xmlns:p14="http://schemas.microsoft.com/office/powerpoint/2010/main" val="37837927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イベントを受け取った後の処理を書く</a:t>
            </a:r>
            <a:endParaRPr kumimoji="1" lang="en-US" altLang="ja-JP" sz="2000" dirty="0" smtClean="0"/>
          </a:p>
          <a:p>
            <a:pPr lvl="1"/>
            <a:r>
              <a:rPr lang="ja-JP" altLang="en-US" sz="1600" dirty="0" smtClean="0"/>
              <a:t>イベントをダブルクリックすると</a:t>
            </a:r>
            <a:r>
              <a:rPr lang="en-US" altLang="ja-JP" sz="1600" dirty="0" err="1" smtClean="0"/>
              <a:t>MainPage.xaml.cs</a:t>
            </a:r>
            <a:r>
              <a:rPr lang="ja-JP" altLang="en-US" sz="1600" dirty="0" smtClean="0"/>
              <a:t>に移る</a:t>
            </a:r>
            <a:endParaRPr lang="en-US" altLang="ja-JP" sz="1600" dirty="0" smtClean="0"/>
          </a:p>
          <a:p>
            <a:pPr lvl="1"/>
            <a:r>
              <a:rPr kumimoji="1" lang="ja-JP" altLang="en-US" sz="1600" dirty="0" smtClean="0"/>
              <a:t>イベントが発生したときに実行されるメソッドが自動生成されるので実行したい処理を書く</a:t>
            </a:r>
            <a:endParaRPr kumimoji="1" lang="en-US" altLang="ja-JP" sz="1600" dirty="0" smtClean="0"/>
          </a:p>
          <a:p>
            <a:pPr lvl="1"/>
            <a:r>
              <a:rPr lang="ja-JP" altLang="en-US" sz="1600" dirty="0" smtClean="0"/>
              <a:t>下図の場合、ボタンに表示されている文字を「</a:t>
            </a:r>
            <a:r>
              <a:rPr lang="en-US" altLang="ja-JP" sz="1600" dirty="0" err="1" smtClean="0"/>
              <a:t>Hello,World</a:t>
            </a:r>
            <a:r>
              <a:rPr lang="en-US" altLang="ja-JP" sz="1600" dirty="0" smtClean="0"/>
              <a:t>!</a:t>
            </a:r>
            <a:r>
              <a:rPr lang="ja-JP" altLang="en-US" sz="1600" dirty="0" smtClean="0"/>
              <a:t>」にする</a:t>
            </a:r>
            <a:endParaRPr kumimoji="1" lang="en-US" altLang="ja-JP" sz="1600" dirty="0" smtClean="0"/>
          </a:p>
        </p:txBody>
      </p:sp>
      <p:pic>
        <p:nvPicPr>
          <p:cNvPr id="4" name="図 3"/>
          <p:cNvPicPr>
            <a:picLocks noChangeAspect="1"/>
          </p:cNvPicPr>
          <p:nvPr/>
        </p:nvPicPr>
        <p:blipFill>
          <a:blip r:embed="rId2"/>
          <a:stretch>
            <a:fillRect/>
          </a:stretch>
        </p:blipFill>
        <p:spPr>
          <a:xfrm>
            <a:off x="2792809" y="3245353"/>
            <a:ext cx="6627402" cy="2809442"/>
          </a:xfrm>
          <a:prstGeom prst="rect">
            <a:avLst/>
          </a:prstGeom>
        </p:spPr>
      </p:pic>
    </p:spTree>
    <p:extLst>
      <p:ext uri="{BB962C8B-B14F-4D97-AF65-F5344CB8AC3E}">
        <p14:creationId xmlns:p14="http://schemas.microsoft.com/office/powerpoint/2010/main" val="24762596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実行方法</a:t>
            </a:r>
            <a:endParaRPr kumimoji="1" lang="ja-JP" altLang="en-US" dirty="0"/>
          </a:p>
        </p:txBody>
      </p:sp>
      <p:sp>
        <p:nvSpPr>
          <p:cNvPr id="3" name="コンテンツ プレースホルダー 2"/>
          <p:cNvSpPr>
            <a:spLocks noGrp="1"/>
          </p:cNvSpPr>
          <p:nvPr>
            <p:ph sz="half" idx="1"/>
          </p:nvPr>
        </p:nvSpPr>
        <p:spPr>
          <a:xfrm>
            <a:off x="602506" y="1096151"/>
            <a:ext cx="10972800" cy="1563922"/>
          </a:xfrm>
        </p:spPr>
        <p:txBody>
          <a:bodyPr>
            <a:normAutofit/>
          </a:bodyPr>
          <a:lstStyle/>
          <a:p>
            <a:r>
              <a:rPr kumimoji="1" lang="ja-JP" altLang="en-US" sz="2400" dirty="0" smtClean="0"/>
              <a:t>アプリの実行方法</a:t>
            </a:r>
            <a:endParaRPr lang="en-US" altLang="ja-JP" sz="2400" dirty="0"/>
          </a:p>
          <a:p>
            <a:pPr lvl="1"/>
            <a:r>
              <a:rPr lang="ja-JP" altLang="en-US" sz="1867" dirty="0" smtClean="0"/>
              <a:t>ツールバーにある</a:t>
            </a:r>
            <a:r>
              <a:rPr lang="en-US" altLang="ja-JP" sz="1867" dirty="0" smtClean="0"/>
              <a:t>[</a:t>
            </a:r>
            <a:r>
              <a:rPr lang="ja-JP" altLang="en-US" sz="1867" dirty="0" smtClean="0"/>
              <a:t>ローカルコンピューター</a:t>
            </a:r>
            <a:r>
              <a:rPr lang="en-US" altLang="ja-JP" sz="1867" dirty="0" smtClean="0"/>
              <a:t>]</a:t>
            </a:r>
            <a:r>
              <a:rPr lang="ja-JP" altLang="en-US" sz="1867" dirty="0" smtClean="0"/>
              <a:t>をクリック</a:t>
            </a:r>
            <a:endParaRPr kumimoji="1" lang="ja-JP" altLang="en-US" sz="1867"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460" y="2826328"/>
            <a:ext cx="7903051" cy="3671672"/>
          </a:xfrm>
          <a:prstGeom prst="rect">
            <a:avLst/>
          </a:prstGeom>
        </p:spPr>
      </p:pic>
    </p:spTree>
    <p:extLst>
      <p:ext uri="{BB962C8B-B14F-4D97-AF65-F5344CB8AC3E}">
        <p14:creationId xmlns:p14="http://schemas.microsoft.com/office/powerpoint/2010/main" val="6104134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実行</a:t>
            </a:r>
            <a:r>
              <a:rPr lang="ja-JP" altLang="en-US" dirty="0"/>
              <a:t>方法</a:t>
            </a:r>
            <a:endParaRPr kumimoji="1" lang="ja-JP" altLang="en-US" dirty="0"/>
          </a:p>
        </p:txBody>
      </p:sp>
      <p:sp>
        <p:nvSpPr>
          <p:cNvPr id="3" name="コンテンツ プレースホルダー 2"/>
          <p:cNvSpPr>
            <a:spLocks noGrp="1"/>
          </p:cNvSpPr>
          <p:nvPr>
            <p:ph sz="half" idx="1"/>
          </p:nvPr>
        </p:nvSpPr>
        <p:spPr>
          <a:xfrm>
            <a:off x="602506" y="1246909"/>
            <a:ext cx="11421209" cy="4464986"/>
          </a:xfrm>
        </p:spPr>
        <p:txBody>
          <a:bodyPr>
            <a:normAutofit/>
          </a:bodyPr>
          <a:lstStyle/>
          <a:p>
            <a:r>
              <a:rPr kumimoji="1" lang="en-US" altLang="ja-JP" sz="2000" dirty="0" err="1" smtClean="0"/>
              <a:t>Hello,World</a:t>
            </a:r>
            <a:r>
              <a:rPr lang="en-US" altLang="ja-JP" sz="2000" dirty="0"/>
              <a:t>!</a:t>
            </a:r>
            <a:endParaRPr kumimoji="1" lang="en-US" altLang="ja-JP" sz="1600" dirty="0" smtClean="0"/>
          </a:p>
        </p:txBody>
      </p:sp>
      <p:pic>
        <p:nvPicPr>
          <p:cNvPr id="5" name="図 4"/>
          <p:cNvPicPr>
            <a:picLocks noChangeAspect="1"/>
          </p:cNvPicPr>
          <p:nvPr/>
        </p:nvPicPr>
        <p:blipFill>
          <a:blip r:embed="rId2"/>
          <a:stretch>
            <a:fillRect/>
          </a:stretch>
        </p:blipFill>
        <p:spPr>
          <a:xfrm>
            <a:off x="2483427" y="1923182"/>
            <a:ext cx="6660139" cy="4564207"/>
          </a:xfrm>
          <a:prstGeom prst="rect">
            <a:avLst/>
          </a:prstGeom>
        </p:spPr>
      </p:pic>
    </p:spTree>
    <p:extLst>
      <p:ext uri="{BB962C8B-B14F-4D97-AF65-F5344CB8AC3E}">
        <p14:creationId xmlns:p14="http://schemas.microsoft.com/office/powerpoint/2010/main" val="23021895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さらに学ぶには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373075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a:t>
            </a:r>
            <a:r>
              <a:rPr kumimoji="1" lang="ja-JP" altLang="en-US" dirty="0" smtClean="0"/>
              <a:t>見方 </a:t>
            </a:r>
            <a:r>
              <a:rPr kumimoji="1" lang="en-US" altLang="ja-JP" dirty="0" smtClean="0"/>
              <a:t>– </a:t>
            </a:r>
            <a:r>
              <a:rPr kumimoji="1" lang="ja-JP" altLang="en-US" dirty="0" smtClean="0"/>
              <a:t>入門編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a:t>
            </a:r>
            <a:r>
              <a:rPr lang="ja-JP" altLang="en-US" sz="2000" dirty="0" smtClean="0"/>
              <a:t>作業の開始</a:t>
            </a:r>
            <a:endParaRPr lang="en-US" altLang="ja-JP" sz="2000" dirty="0" smtClean="0"/>
          </a:p>
          <a:p>
            <a:pPr lvl="1"/>
            <a:r>
              <a:rPr lang="en-US" altLang="ja-JP" sz="1467" dirty="0"/>
              <a:t>https://developer.microsoft.com/ja-jp/windows/getstarted</a:t>
            </a:r>
            <a:endParaRPr lang="ja-JP" altLang="en-US" sz="1467" dirty="0"/>
          </a:p>
        </p:txBody>
      </p:sp>
      <p:pic>
        <p:nvPicPr>
          <p:cNvPr id="4" name="図 3"/>
          <p:cNvPicPr>
            <a:picLocks noChangeAspect="1"/>
          </p:cNvPicPr>
          <p:nvPr/>
        </p:nvPicPr>
        <p:blipFill>
          <a:blip r:embed="rId2"/>
          <a:stretch>
            <a:fillRect/>
          </a:stretch>
        </p:blipFill>
        <p:spPr>
          <a:xfrm>
            <a:off x="304321" y="2059590"/>
            <a:ext cx="10199633" cy="4577463"/>
          </a:xfrm>
          <a:prstGeom prst="rect">
            <a:avLst/>
          </a:prstGeom>
        </p:spPr>
      </p:pic>
      <p:sp>
        <p:nvSpPr>
          <p:cNvPr id="5" name="正方形/長方形 4"/>
          <p:cNvSpPr/>
          <p:nvPr/>
        </p:nvSpPr>
        <p:spPr>
          <a:xfrm>
            <a:off x="7980218" y="4790209"/>
            <a:ext cx="2410691" cy="175332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p:cNvCxnSpPr>
            <a:stCxn id="5" idx="0"/>
            <a:endCxn id="8" idx="1"/>
          </p:cNvCxnSpPr>
          <p:nvPr/>
        </p:nvCxnSpPr>
        <p:spPr>
          <a:xfrm flipV="1">
            <a:off x="9185564" y="4005696"/>
            <a:ext cx="1454727" cy="78451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10640291" y="3771900"/>
            <a:ext cx="1363898" cy="467591"/>
          </a:xfrm>
          <a:prstGeom prst="rect">
            <a:avLst/>
          </a:prstGeom>
        </p:spPr>
        <p:txBody>
          <a:bodyPr vert="horz" wrap="none" lIns="91440" tIns="45720" rIns="91440" bIns="45720" rtlCol="0" anchor="ctr">
            <a:normAutofit/>
          </a:bodyPr>
          <a:lstStyle/>
          <a:p>
            <a:r>
              <a:rPr kumimoji="1" lang="ja-JP" altLang="en-US" b="1" dirty="0" smtClean="0">
                <a:solidFill>
                  <a:srgbClr val="FF0000"/>
                </a:solidFill>
              </a:rPr>
              <a:t>入門記事</a:t>
            </a:r>
            <a:endParaRPr kumimoji="1" lang="ja-JP" altLang="en-US" b="1" dirty="0" smtClean="0">
              <a:solidFill>
                <a:srgbClr val="FF0000"/>
              </a:solidFill>
            </a:endParaRPr>
          </a:p>
        </p:txBody>
      </p:sp>
    </p:spTree>
    <p:extLst>
      <p:ext uri="{BB962C8B-B14F-4D97-AF65-F5344CB8AC3E}">
        <p14:creationId xmlns:p14="http://schemas.microsoft.com/office/powerpoint/2010/main" val="600203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a:t>
            </a:r>
            <a:r>
              <a:rPr kumimoji="1" lang="ja-JP" altLang="en-US" dirty="0" smtClean="0"/>
              <a:t>見方 </a:t>
            </a:r>
            <a:r>
              <a:rPr kumimoji="1" lang="en-US" altLang="ja-JP" dirty="0" smtClean="0"/>
              <a:t>– </a:t>
            </a:r>
            <a:r>
              <a:rPr kumimoji="1" lang="ja-JP" altLang="en-US" dirty="0" smtClean="0"/>
              <a:t>応用編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Windows 10</a:t>
            </a:r>
            <a:r>
              <a:rPr lang="ja-JP" altLang="en-US" sz="2000" dirty="0" smtClean="0"/>
              <a:t>アプリに関するハウツーガイド</a:t>
            </a:r>
            <a:r>
              <a:rPr lang="en-US" altLang="ja-JP" sz="1467" dirty="0">
                <a:hlinkClick r:id="rId2"/>
              </a:rPr>
              <a:t>https://</a:t>
            </a:r>
            <a:r>
              <a:rPr lang="en-US" altLang="ja-JP" sz="1467" dirty="0" smtClean="0">
                <a:hlinkClick r:id="rId2"/>
              </a:rPr>
              <a:t>msdn.microsoft.com/ja-jp/library/windows/apps/mt244352.aspx</a:t>
            </a:r>
            <a:endParaRPr lang="en-US" altLang="ja-JP" sz="1467" dirty="0" smtClean="0"/>
          </a:p>
          <a:p>
            <a:endParaRPr lang="en-US" altLang="ja-JP" sz="1467" dirty="0"/>
          </a:p>
        </p:txBody>
      </p:sp>
      <p:pic>
        <p:nvPicPr>
          <p:cNvPr id="9" name="図 8"/>
          <p:cNvPicPr>
            <a:picLocks noChangeAspect="1"/>
          </p:cNvPicPr>
          <p:nvPr/>
        </p:nvPicPr>
        <p:blipFill>
          <a:blip r:embed="rId3"/>
          <a:stretch>
            <a:fillRect/>
          </a:stretch>
        </p:blipFill>
        <p:spPr>
          <a:xfrm>
            <a:off x="4125190" y="2355080"/>
            <a:ext cx="7725641" cy="4333201"/>
          </a:xfrm>
          <a:prstGeom prst="rect">
            <a:avLst/>
          </a:prstGeom>
        </p:spPr>
      </p:pic>
      <p:sp>
        <p:nvSpPr>
          <p:cNvPr id="10" name="正方形/長方形 9"/>
          <p:cNvSpPr/>
          <p:nvPr/>
        </p:nvSpPr>
        <p:spPr>
          <a:xfrm>
            <a:off x="4125191" y="2784763"/>
            <a:ext cx="1859974" cy="390351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flipH="1" flipV="1">
            <a:off x="3034145" y="3844636"/>
            <a:ext cx="1091044" cy="57259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405245" y="3099175"/>
            <a:ext cx="3444420" cy="737754"/>
          </a:xfrm>
          <a:prstGeom prst="rect">
            <a:avLst/>
          </a:prstGeom>
        </p:spPr>
        <p:txBody>
          <a:bodyPr vert="horz" wrap="none" lIns="91440" tIns="45720" rIns="91440" bIns="45720" rtlCol="0" anchor="ctr">
            <a:normAutofit fontScale="92500" lnSpcReduction="20000"/>
          </a:bodyPr>
          <a:lstStyle/>
          <a:p>
            <a:r>
              <a:rPr lang="ja-JP" altLang="en-US" b="1" dirty="0" smtClean="0">
                <a:solidFill>
                  <a:srgbClr val="FF0000"/>
                </a:solidFill>
              </a:rPr>
              <a:t>カテゴリ別に分かれている</a:t>
            </a:r>
            <a:endParaRPr lang="en-US" altLang="ja-JP" b="1" dirty="0" smtClean="0">
              <a:solidFill>
                <a:srgbClr val="FF0000"/>
              </a:solidFill>
            </a:endParaRPr>
          </a:p>
          <a:p>
            <a:r>
              <a:rPr kumimoji="1" lang="ja-JP" altLang="en-US" b="1" dirty="0">
                <a:solidFill>
                  <a:srgbClr val="FF0000"/>
                </a:solidFill>
              </a:rPr>
              <a:t>自分</a:t>
            </a:r>
            <a:r>
              <a:rPr kumimoji="1" lang="ja-JP" altLang="en-US" b="1" dirty="0" smtClean="0">
                <a:solidFill>
                  <a:srgbClr val="FF0000"/>
                </a:solidFill>
              </a:rPr>
              <a:t>のしたいことをここから検索</a:t>
            </a:r>
            <a:endParaRPr kumimoji="1" lang="en-US" altLang="ja-JP" b="1" dirty="0" smtClean="0">
              <a:solidFill>
                <a:srgbClr val="FF0000"/>
              </a:solidFill>
            </a:endParaRPr>
          </a:p>
          <a:p>
            <a:r>
              <a:rPr lang="ja-JP" altLang="en-US" b="1" dirty="0">
                <a:solidFill>
                  <a:srgbClr val="FF0000"/>
                </a:solidFill>
              </a:rPr>
              <a:t>アプリ</a:t>
            </a:r>
            <a:r>
              <a:rPr lang="ja-JP" altLang="en-US" b="1" dirty="0" smtClean="0">
                <a:solidFill>
                  <a:srgbClr val="FF0000"/>
                </a:solidFill>
              </a:rPr>
              <a:t>に実装</a:t>
            </a:r>
            <a:endParaRPr kumimoji="1" lang="ja-JP" altLang="en-US" b="1" dirty="0" smtClean="0">
              <a:solidFill>
                <a:srgbClr val="FF0000"/>
              </a:solidFill>
            </a:endParaRPr>
          </a:p>
        </p:txBody>
      </p:sp>
    </p:spTree>
    <p:extLst>
      <p:ext uri="{BB962C8B-B14F-4D97-AF65-F5344CB8AC3E}">
        <p14:creationId xmlns:p14="http://schemas.microsoft.com/office/powerpoint/2010/main" val="3467867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a:t>
            </a:r>
            <a:r>
              <a:rPr kumimoji="1" lang="ja-JP" altLang="en-US" dirty="0" smtClean="0"/>
              <a:t>見方 </a:t>
            </a:r>
            <a:r>
              <a:rPr kumimoji="1" lang="en-US" altLang="ja-JP" dirty="0" smtClean="0"/>
              <a:t>– GitHub</a:t>
            </a:r>
            <a:r>
              <a:rPr kumimoji="1" lang="ja-JP" altLang="en-US" dirty="0" smtClean="0"/>
              <a:t>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GitHub – Windows-universal-samples</a:t>
            </a:r>
          </a:p>
          <a:p>
            <a:pPr lvl="1"/>
            <a:r>
              <a:rPr lang="en-US" altLang="ja-JP" sz="1600" dirty="0">
                <a:hlinkClick r:id="rId3"/>
              </a:rPr>
              <a:t>https://</a:t>
            </a:r>
            <a:r>
              <a:rPr lang="en-US" altLang="ja-JP" sz="1600" dirty="0" smtClean="0">
                <a:hlinkClick r:id="rId3"/>
              </a:rPr>
              <a:t>github.com/Microsoft/Windows-universal-samples</a:t>
            </a:r>
            <a:endParaRPr lang="en-US" altLang="ja-JP" sz="1600" dirty="0" smtClean="0"/>
          </a:p>
          <a:p>
            <a:pPr lvl="1"/>
            <a:r>
              <a:rPr lang="ja-JP" altLang="en-US" sz="1600" dirty="0" smtClean="0"/>
              <a:t>かなりサンプルが充実している</a:t>
            </a:r>
            <a:endParaRPr lang="en-US" altLang="ja-JP" sz="1600" dirty="0" smtClean="0"/>
          </a:p>
          <a:p>
            <a:pPr lvl="1"/>
            <a:r>
              <a:rPr lang="ja-JP" altLang="en-US" sz="1600" dirty="0" smtClean="0"/>
              <a:t>テキトーに実行してどういう機能が調べるのによい</a:t>
            </a:r>
            <a:endParaRPr lang="en-US" altLang="ja-JP" sz="1600" dirty="0" smtClean="0"/>
          </a:p>
          <a:p>
            <a:endParaRPr lang="en-US" altLang="ja-JP" sz="1467" dirty="0"/>
          </a:p>
        </p:txBody>
      </p:sp>
      <p:pic>
        <p:nvPicPr>
          <p:cNvPr id="4" name="図 3"/>
          <p:cNvPicPr>
            <a:picLocks noChangeAspect="1"/>
          </p:cNvPicPr>
          <p:nvPr/>
        </p:nvPicPr>
        <p:blipFill>
          <a:blip r:embed="rId4"/>
          <a:stretch>
            <a:fillRect/>
          </a:stretch>
        </p:blipFill>
        <p:spPr>
          <a:xfrm>
            <a:off x="4046925" y="2594656"/>
            <a:ext cx="8145075" cy="4155651"/>
          </a:xfrm>
          <a:prstGeom prst="rect">
            <a:avLst/>
          </a:prstGeom>
        </p:spPr>
      </p:pic>
    </p:spTree>
    <p:extLst>
      <p:ext uri="{BB962C8B-B14F-4D97-AF65-F5344CB8AC3E}">
        <p14:creationId xmlns:p14="http://schemas.microsoft.com/office/powerpoint/2010/main" val="25838133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見るべき入門サイト、情報源</a:t>
            </a:r>
            <a:endParaRPr kumimoji="1" lang="ja-JP" altLang="en-US" dirty="0"/>
          </a:p>
        </p:txBody>
      </p:sp>
      <p:sp>
        <p:nvSpPr>
          <p:cNvPr id="3" name="コンテンツ プレースホルダー 2"/>
          <p:cNvSpPr>
            <a:spLocks noGrp="1"/>
          </p:cNvSpPr>
          <p:nvPr>
            <p:ph sz="half" idx="1"/>
          </p:nvPr>
        </p:nvSpPr>
        <p:spPr>
          <a:xfrm>
            <a:off x="609600" y="1220841"/>
            <a:ext cx="10972800" cy="5481295"/>
          </a:xfrm>
        </p:spPr>
        <p:txBody>
          <a:bodyPr>
            <a:normAutofit fontScale="92500" lnSpcReduction="10000"/>
          </a:bodyPr>
          <a:lstStyle/>
          <a:p>
            <a:r>
              <a:rPr lang="en-US" altLang="ja-JP" sz="2000" dirty="0" smtClean="0"/>
              <a:t>WinRT/Metro TIPS</a:t>
            </a:r>
          </a:p>
          <a:p>
            <a:pPr lvl="1"/>
            <a:r>
              <a:rPr kumimoji="1" lang="en-US" altLang="ja-JP" sz="1800" dirty="0" smtClean="0"/>
              <a:t>MVP</a:t>
            </a:r>
            <a:r>
              <a:rPr kumimoji="1" lang="ja-JP" altLang="en-US" sz="1800" dirty="0" smtClean="0"/>
              <a:t>の山本さんによる</a:t>
            </a:r>
            <a:r>
              <a:rPr kumimoji="1" lang="en-US" altLang="ja-JP" sz="1800" dirty="0" smtClean="0"/>
              <a:t>Tips</a:t>
            </a:r>
            <a:r>
              <a:rPr lang="ja-JP" altLang="en-US" sz="1800" dirty="0" smtClean="0"/>
              <a:t>集</a:t>
            </a:r>
            <a:endParaRPr lang="en-US" altLang="ja-JP" sz="1800" dirty="0" smtClean="0"/>
          </a:p>
          <a:p>
            <a:pPr lvl="1"/>
            <a:r>
              <a:rPr lang="en-US" altLang="ja-JP" sz="1800" dirty="0" smtClean="0"/>
              <a:t>@IT</a:t>
            </a:r>
            <a:r>
              <a:rPr lang="ja-JP" altLang="en-US" sz="1800" dirty="0" smtClean="0"/>
              <a:t>の記事なので非常に丁寧</a:t>
            </a:r>
            <a:endParaRPr lang="en-US" altLang="ja-JP" sz="1800" dirty="0" smtClean="0"/>
          </a:p>
          <a:p>
            <a:pPr lvl="1"/>
            <a:r>
              <a:rPr lang="en-US" altLang="ja-JP" sz="1800" dirty="0">
                <a:hlinkClick r:id="rId2"/>
              </a:rPr>
              <a:t>http://</a:t>
            </a:r>
            <a:r>
              <a:rPr lang="en-US" altLang="ja-JP" sz="1800" dirty="0" smtClean="0">
                <a:hlinkClick r:id="rId2"/>
              </a:rPr>
              <a:t>www.atmarkit.co.jp/ait/subtop/features/dotnet/app/winrttips_index.html</a:t>
            </a:r>
            <a:endParaRPr lang="en-US" altLang="ja-JP" sz="1800" dirty="0" smtClean="0"/>
          </a:p>
          <a:p>
            <a:r>
              <a:rPr kumimoji="1" lang="ja-JP" altLang="en-US" sz="2333" dirty="0" smtClean="0"/>
              <a:t>かずきの</a:t>
            </a:r>
            <a:r>
              <a:rPr kumimoji="1" lang="en-US" altLang="ja-JP" sz="2333" dirty="0" err="1" smtClean="0"/>
              <a:t>Blog@Hatena</a:t>
            </a:r>
            <a:endParaRPr kumimoji="1" lang="en-US" altLang="ja-JP" sz="2333" dirty="0" smtClean="0"/>
          </a:p>
          <a:p>
            <a:pPr lvl="1"/>
            <a:r>
              <a:rPr lang="en-US" altLang="ja-JP" sz="1800" dirty="0" smtClean="0"/>
              <a:t>MVP</a:t>
            </a:r>
            <a:r>
              <a:rPr lang="ja-JP" altLang="en-US" sz="1800" dirty="0" smtClean="0"/>
              <a:t>の大田さんのブログ</a:t>
            </a:r>
            <a:endParaRPr lang="en-US" altLang="ja-JP" sz="1800" dirty="0" smtClean="0"/>
          </a:p>
          <a:p>
            <a:pPr lvl="1"/>
            <a:r>
              <a:rPr lang="ja-JP" altLang="en-US" sz="1800" dirty="0" smtClean="0"/>
              <a:t>上級者向け</a:t>
            </a:r>
            <a:endParaRPr lang="en-US" altLang="ja-JP" sz="1800" dirty="0" smtClean="0"/>
          </a:p>
          <a:p>
            <a:pPr lvl="1"/>
            <a:r>
              <a:rPr kumimoji="1" lang="ja-JP" altLang="en-US" sz="1800" dirty="0" smtClean="0"/>
              <a:t>最新技術についていち早く触れてくれる</a:t>
            </a:r>
            <a:endParaRPr kumimoji="1" lang="en-US" altLang="ja-JP" sz="1800" dirty="0" smtClean="0"/>
          </a:p>
          <a:p>
            <a:pPr lvl="1"/>
            <a:r>
              <a:rPr lang="en-US" altLang="ja-JP" sz="1800" dirty="0">
                <a:hlinkClick r:id="rId3"/>
              </a:rPr>
              <a:t>http://blog.okazuki.jp</a:t>
            </a:r>
            <a:r>
              <a:rPr lang="en-US" altLang="ja-JP" sz="1800" dirty="0" smtClean="0">
                <a:hlinkClick r:id="rId3"/>
              </a:rPr>
              <a:t>/</a:t>
            </a:r>
            <a:endParaRPr lang="en-US" altLang="ja-JP" sz="1800" dirty="0" smtClean="0"/>
          </a:p>
          <a:p>
            <a:r>
              <a:rPr lang="en-US" altLang="ja-JP" sz="2333" dirty="0" smtClean="0"/>
              <a:t>g</a:t>
            </a:r>
            <a:r>
              <a:rPr kumimoji="1" lang="en-US" altLang="ja-JP" sz="2333" dirty="0" smtClean="0"/>
              <a:t>aricchi.com</a:t>
            </a:r>
          </a:p>
          <a:p>
            <a:pPr lvl="1"/>
            <a:r>
              <a:rPr kumimoji="1" lang="ja-JP" altLang="en-US" sz="1800" dirty="0" smtClean="0"/>
              <a:t>一応それなりの記事をそろえているつもりです</a:t>
            </a:r>
            <a:endParaRPr kumimoji="1" lang="en-US" altLang="ja-JP" sz="1800" dirty="0" smtClean="0"/>
          </a:p>
          <a:p>
            <a:pPr lvl="1"/>
            <a:r>
              <a:rPr lang="en-US" altLang="ja-JP" sz="1800" dirty="0">
                <a:hlinkClick r:id="rId4"/>
              </a:rPr>
              <a:t>http://garicchi.com/?</a:t>
            </a:r>
            <a:r>
              <a:rPr lang="en-US" altLang="ja-JP" sz="1800" dirty="0" smtClean="0">
                <a:hlinkClick r:id="rId4"/>
              </a:rPr>
              <a:t>page_id=111</a:t>
            </a:r>
            <a:endParaRPr lang="en-US" altLang="ja-JP" sz="1800" dirty="0" smtClean="0"/>
          </a:p>
          <a:p>
            <a:pPr lvl="1"/>
            <a:r>
              <a:rPr kumimoji="1" lang="en-US" altLang="ja-JP" sz="1800" dirty="0" smtClean="0"/>
              <a:t>UWP</a:t>
            </a:r>
            <a:r>
              <a:rPr kumimoji="1" lang="ja-JP" altLang="en-US" sz="1800" dirty="0" smtClean="0"/>
              <a:t>の入門動画も作成しています</a:t>
            </a:r>
            <a:endParaRPr kumimoji="1" lang="en-US" altLang="ja-JP" sz="1800" dirty="0" smtClean="0"/>
          </a:p>
          <a:p>
            <a:pPr lvl="1"/>
            <a:r>
              <a:rPr lang="en-US" altLang="ja-JP" sz="1800" dirty="0">
                <a:hlinkClick r:id="rId5"/>
              </a:rPr>
              <a:t>http://garicchi.com/?</a:t>
            </a:r>
            <a:r>
              <a:rPr lang="en-US" altLang="ja-JP" sz="1800" dirty="0" smtClean="0">
                <a:hlinkClick r:id="rId5"/>
              </a:rPr>
              <a:t>page_id=19366</a:t>
            </a:r>
            <a:endParaRPr lang="en-US" altLang="ja-JP" sz="1800" dirty="0" smtClean="0"/>
          </a:p>
          <a:p>
            <a:pPr lvl="1"/>
            <a:endParaRPr kumimoji="1" lang="ja-JP" altLang="en-US" sz="1800" dirty="0"/>
          </a:p>
        </p:txBody>
      </p:sp>
    </p:spTree>
    <p:extLst>
      <p:ext uri="{BB962C8B-B14F-4D97-AF65-F5344CB8AC3E}">
        <p14:creationId xmlns:p14="http://schemas.microsoft.com/office/powerpoint/2010/main" val="2084919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ユーザーコミュニティ</a:t>
            </a:r>
            <a:endParaRPr kumimoji="1" lang="ja-JP" altLang="en-US" dirty="0"/>
          </a:p>
        </p:txBody>
      </p:sp>
      <p:sp>
        <p:nvSpPr>
          <p:cNvPr id="3" name="コンテンツ プレースホルダー 2"/>
          <p:cNvSpPr>
            <a:spLocks noGrp="1"/>
          </p:cNvSpPr>
          <p:nvPr>
            <p:ph sz="half" idx="1"/>
          </p:nvPr>
        </p:nvSpPr>
        <p:spPr>
          <a:xfrm>
            <a:off x="602506" y="1115738"/>
            <a:ext cx="10972800" cy="4905324"/>
          </a:xfrm>
        </p:spPr>
        <p:txBody>
          <a:bodyPr>
            <a:normAutofit/>
          </a:bodyPr>
          <a:lstStyle/>
          <a:p>
            <a:r>
              <a:rPr lang="ja-JP" altLang="en-US" sz="2400" dirty="0" err="1" smtClean="0"/>
              <a:t>まどすた</a:t>
            </a:r>
            <a:r>
              <a:rPr lang="en-US" altLang="ja-JP" sz="2400" dirty="0" smtClean="0"/>
              <a:t>(</a:t>
            </a:r>
            <a:r>
              <a:rPr lang="ja-JP" altLang="en-US" sz="2400" dirty="0" smtClean="0"/>
              <a:t>旧めと</a:t>
            </a:r>
            <a:r>
              <a:rPr lang="ja-JP" altLang="en-US" sz="2400" dirty="0" err="1" smtClean="0"/>
              <a:t>べや</a:t>
            </a:r>
            <a:r>
              <a:rPr lang="en-US" altLang="ja-JP" sz="2400" dirty="0" smtClean="0"/>
              <a:t>)</a:t>
            </a:r>
          </a:p>
          <a:p>
            <a:pPr lvl="1"/>
            <a:r>
              <a:rPr lang="en-US" altLang="ja-JP" sz="1867" dirty="0">
                <a:hlinkClick r:id="rId2"/>
              </a:rPr>
              <a:t>https://roommetro.doorkeeper.jp</a:t>
            </a:r>
            <a:r>
              <a:rPr lang="en-US" altLang="ja-JP" sz="1867" dirty="0" smtClean="0">
                <a:hlinkClick r:id="rId2"/>
              </a:rPr>
              <a:t>/</a:t>
            </a:r>
            <a:endParaRPr lang="en-US" altLang="ja-JP" sz="1867" dirty="0" smtClean="0"/>
          </a:p>
          <a:p>
            <a:pPr lvl="1"/>
            <a:r>
              <a:rPr kumimoji="1" lang="ja-JP" altLang="en-US" sz="1867" dirty="0" smtClean="0"/>
              <a:t>ほぼ唯一といっていい</a:t>
            </a:r>
            <a:r>
              <a:rPr lang="en-US" altLang="ja-JP" sz="1867" dirty="0" smtClean="0"/>
              <a:t>UWP</a:t>
            </a:r>
            <a:r>
              <a:rPr lang="ja-JP" altLang="en-US" sz="1867" dirty="0" smtClean="0"/>
              <a:t>の勉強会を行っているコミュニティ</a:t>
            </a:r>
            <a:endParaRPr lang="en-US" altLang="ja-JP" sz="1867" dirty="0"/>
          </a:p>
          <a:p>
            <a:pPr lvl="1"/>
            <a:r>
              <a:rPr lang="ja-JP" altLang="en-US" sz="1867" dirty="0" smtClean="0"/>
              <a:t>メインは東京、大阪でもやっています</a:t>
            </a:r>
            <a:endParaRPr lang="en-US" altLang="ja-JP" sz="1867" dirty="0" smtClean="0"/>
          </a:p>
          <a:p>
            <a:pPr lvl="1"/>
            <a:r>
              <a:rPr lang="ja-JP" altLang="en-US" sz="1867" dirty="0" smtClean="0"/>
              <a:t>開催頻度は数か月に</a:t>
            </a:r>
            <a:r>
              <a:rPr lang="en-US" altLang="ja-JP" sz="1867" dirty="0" smtClean="0"/>
              <a:t>1</a:t>
            </a:r>
            <a:r>
              <a:rPr lang="ja-JP" altLang="en-US" sz="1867" dirty="0" smtClean="0"/>
              <a:t>度</a:t>
            </a:r>
            <a:endParaRPr lang="en-US" altLang="ja-JP" sz="1867" dirty="0" smtClean="0"/>
          </a:p>
          <a:p>
            <a:pPr lvl="1"/>
            <a:r>
              <a:rPr lang="ja-JP" altLang="en-US" sz="1867" dirty="0" err="1"/>
              <a:t>濃</a:t>
            </a:r>
            <a:r>
              <a:rPr lang="ja-JP" altLang="en-US" sz="1867" dirty="0" err="1" smtClean="0"/>
              <a:t>ゆい</a:t>
            </a:r>
            <a:r>
              <a:rPr lang="ja-JP" altLang="en-US" sz="1867" dirty="0" smtClean="0"/>
              <a:t>人が集まっている</a:t>
            </a:r>
            <a:endParaRPr lang="en-US" altLang="ja-JP" sz="1867" dirty="0" smtClean="0"/>
          </a:p>
          <a:p>
            <a:pPr marL="0" indent="0">
              <a:buNone/>
            </a:pPr>
            <a:endParaRPr kumimoji="1" lang="en-US" altLang="ja-JP" sz="2400" dirty="0"/>
          </a:p>
        </p:txBody>
      </p:sp>
      <p:pic>
        <p:nvPicPr>
          <p:cNvPr id="4" name="図 3"/>
          <p:cNvPicPr>
            <a:picLocks noChangeAspect="1"/>
          </p:cNvPicPr>
          <p:nvPr/>
        </p:nvPicPr>
        <p:blipFill>
          <a:blip r:embed="rId3"/>
          <a:stretch>
            <a:fillRect/>
          </a:stretch>
        </p:blipFill>
        <p:spPr>
          <a:xfrm>
            <a:off x="4918841" y="3670283"/>
            <a:ext cx="6999232" cy="3187717"/>
          </a:xfrm>
          <a:prstGeom prst="rect">
            <a:avLst/>
          </a:prstGeom>
        </p:spPr>
      </p:pic>
    </p:spTree>
    <p:extLst>
      <p:ext uri="{BB962C8B-B14F-4D97-AF65-F5344CB8AC3E}">
        <p14:creationId xmlns:p14="http://schemas.microsoft.com/office/powerpoint/2010/main" val="24346328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half" idx="1"/>
          </p:nvPr>
        </p:nvSpPr>
        <p:spPr>
          <a:xfrm>
            <a:off x="609600" y="1016000"/>
            <a:ext cx="10972800" cy="5346700"/>
          </a:xfrm>
        </p:spPr>
        <p:txBody>
          <a:bodyPr>
            <a:normAutofit fontScale="85000" lnSpcReduction="20000"/>
          </a:bodyPr>
          <a:lstStyle/>
          <a:p>
            <a:r>
              <a:rPr lang="ja-JP" altLang="en-US" sz="2400" dirty="0"/>
              <a:t>概要</a:t>
            </a:r>
            <a:endParaRPr lang="en-US" altLang="ja-JP" sz="2400" dirty="0"/>
          </a:p>
          <a:p>
            <a:pPr lvl="1"/>
            <a:r>
              <a:rPr lang="en-US" altLang="ja-JP" sz="2000" dirty="0" smtClean="0"/>
              <a:t>Universal Windows Platform</a:t>
            </a:r>
            <a:r>
              <a:rPr lang="ja-JP" altLang="en-US" sz="2000" dirty="0" smtClean="0"/>
              <a:t>と</a:t>
            </a:r>
            <a:r>
              <a:rPr lang="ja-JP" altLang="en-US" sz="2000" dirty="0"/>
              <a:t>は</a:t>
            </a:r>
            <a:endParaRPr lang="en-US" altLang="ja-JP" sz="2000" dirty="0"/>
          </a:p>
          <a:p>
            <a:pPr lvl="1"/>
            <a:r>
              <a:rPr lang="ja-JP" altLang="en-US" sz="2000" dirty="0"/>
              <a:t>必要な開発環境</a:t>
            </a:r>
            <a:endParaRPr lang="en-US" altLang="ja-JP" sz="2000" dirty="0"/>
          </a:p>
          <a:p>
            <a:pPr lvl="1"/>
            <a:r>
              <a:rPr lang="ja-JP" altLang="en-US" sz="2000" dirty="0"/>
              <a:t>競合製品と比べて</a:t>
            </a:r>
            <a:endParaRPr lang="en-US" altLang="ja-JP" sz="2000" dirty="0"/>
          </a:p>
          <a:p>
            <a:pPr lvl="1"/>
            <a:r>
              <a:rPr lang="ja-JP" altLang="en-US" sz="2000" dirty="0"/>
              <a:t>学生にとってうれしいこと</a:t>
            </a:r>
            <a:endParaRPr lang="en-US" altLang="ja-JP" sz="2000" dirty="0"/>
          </a:p>
          <a:p>
            <a:pPr lvl="1"/>
            <a:r>
              <a:rPr lang="ja-JP" altLang="en-US" sz="2000" dirty="0"/>
              <a:t>無料でできること、できないこと</a:t>
            </a:r>
            <a:endParaRPr lang="en-US" altLang="ja-JP" sz="2000" dirty="0"/>
          </a:p>
          <a:p>
            <a:r>
              <a:rPr lang="ja-JP" altLang="en-US" sz="2400" dirty="0"/>
              <a:t>開発入門</a:t>
            </a:r>
            <a:endParaRPr lang="en-US" altLang="ja-JP" sz="2400" dirty="0"/>
          </a:p>
          <a:p>
            <a:pPr lvl="1"/>
            <a:r>
              <a:rPr lang="ja-JP" altLang="en-US" sz="2000" dirty="0"/>
              <a:t>開発環境構築方法</a:t>
            </a:r>
            <a:endParaRPr lang="en-US" altLang="ja-JP" sz="2000" dirty="0"/>
          </a:p>
          <a:p>
            <a:pPr lvl="1"/>
            <a:r>
              <a:rPr lang="ja-JP" altLang="en-US" sz="2000" dirty="0"/>
              <a:t>新しくプロジェクトを</a:t>
            </a:r>
            <a:r>
              <a:rPr lang="ja-JP" altLang="en-US" sz="2000" dirty="0" smtClean="0"/>
              <a:t>作る</a:t>
            </a:r>
            <a:endParaRPr lang="en-US" altLang="ja-JP" sz="2000" dirty="0" smtClean="0"/>
          </a:p>
          <a:p>
            <a:pPr lvl="1"/>
            <a:r>
              <a:rPr lang="ja-JP" altLang="en-US" sz="2000" dirty="0" smtClean="0"/>
              <a:t>実行方法</a:t>
            </a:r>
            <a:endParaRPr lang="en-US" altLang="ja-JP" sz="2000" dirty="0"/>
          </a:p>
          <a:p>
            <a:pPr lvl="1"/>
            <a:r>
              <a:rPr lang="ja-JP" altLang="en-US" sz="2000" dirty="0"/>
              <a:t>デモ</a:t>
            </a:r>
            <a:endParaRPr lang="en-US" altLang="ja-JP" sz="2000" dirty="0"/>
          </a:p>
          <a:p>
            <a:r>
              <a:rPr lang="ja-JP" altLang="en-US" sz="2400" dirty="0"/>
              <a:t>さらに学ぶに</a:t>
            </a:r>
            <a:r>
              <a:rPr lang="ja-JP" altLang="en-US" sz="2400" dirty="0" smtClean="0"/>
              <a:t>は</a:t>
            </a:r>
            <a:endParaRPr lang="en-US" altLang="ja-JP" sz="2400" dirty="0" smtClean="0"/>
          </a:p>
          <a:p>
            <a:pPr lvl="1"/>
            <a:r>
              <a:rPr lang="ja-JP" altLang="en-US" sz="1900" dirty="0" smtClean="0"/>
              <a:t>公式サイトの見方</a:t>
            </a:r>
            <a:endParaRPr lang="en-US" altLang="ja-JP" sz="1900" dirty="0"/>
          </a:p>
          <a:p>
            <a:pPr lvl="1"/>
            <a:r>
              <a:rPr lang="ja-JP" altLang="en-US" sz="2000" dirty="0"/>
              <a:t>見るべき入門サイト、情報源</a:t>
            </a:r>
            <a:endParaRPr lang="en-US" altLang="ja-JP" sz="2000" dirty="0"/>
          </a:p>
          <a:p>
            <a:pPr lvl="1"/>
            <a:r>
              <a:rPr lang="ja-JP" altLang="en-US" sz="2000" dirty="0"/>
              <a:t>ユーザーコミュニティ</a:t>
            </a:r>
            <a:endParaRPr lang="en-US" altLang="ja-JP" sz="2000" dirty="0"/>
          </a:p>
          <a:p>
            <a:endParaRPr kumimoji="1" lang="ja-JP" altLang="en-US" dirty="0"/>
          </a:p>
        </p:txBody>
      </p:sp>
    </p:spTree>
    <p:extLst>
      <p:ext uri="{BB962C8B-B14F-4D97-AF65-F5344CB8AC3E}">
        <p14:creationId xmlns:p14="http://schemas.microsoft.com/office/powerpoint/2010/main" val="1280506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sz="half" idx="1"/>
          </p:nvPr>
        </p:nvSpPr>
        <p:spPr/>
        <p:txBody>
          <a:bodyPr>
            <a:normAutofit/>
          </a:bodyPr>
          <a:lstStyle/>
          <a:p>
            <a:r>
              <a:rPr kumimoji="1" lang="en-US" altLang="ja-JP" sz="2000" dirty="0" smtClean="0"/>
              <a:t>Universal</a:t>
            </a:r>
            <a:r>
              <a:rPr lang="ja-JP" altLang="en-US" sz="2000" dirty="0" smtClean="0"/>
              <a:t> </a:t>
            </a:r>
            <a:r>
              <a:rPr lang="en-US" altLang="ja-JP" sz="2000" dirty="0" smtClean="0"/>
              <a:t>Windows App</a:t>
            </a:r>
            <a:r>
              <a:rPr lang="ja-JP" altLang="en-US" sz="2000" dirty="0" smtClean="0"/>
              <a:t>は</a:t>
            </a:r>
            <a:r>
              <a:rPr lang="en-US" altLang="ja-JP" sz="2000" dirty="0" smtClean="0"/>
              <a:t>Windows</a:t>
            </a:r>
            <a:r>
              <a:rPr lang="ja-JP" altLang="en-US" sz="2000" dirty="0" smtClean="0"/>
              <a:t>の新しいアプリの形であ</a:t>
            </a:r>
            <a:r>
              <a:rPr lang="ja-JP" altLang="en-US" sz="2000" dirty="0" smtClean="0"/>
              <a:t>る</a:t>
            </a:r>
            <a:endParaRPr lang="en-US" altLang="ja-JP" sz="2000" dirty="0" smtClean="0"/>
          </a:p>
          <a:p>
            <a:r>
              <a:rPr lang="ja-JP" altLang="en-US" sz="2000" dirty="0" smtClean="0"/>
              <a:t>様々なデバイス</a:t>
            </a:r>
            <a:r>
              <a:rPr lang="en-US" altLang="ja-JP" sz="2000" dirty="0" smtClean="0"/>
              <a:t>(</a:t>
            </a:r>
            <a:r>
              <a:rPr lang="en-US" altLang="ja-JP" sz="2000" dirty="0" err="1" smtClean="0"/>
              <a:t>IoT</a:t>
            </a:r>
            <a:r>
              <a:rPr lang="ja-JP" altLang="en-US" sz="2000" dirty="0" smtClean="0"/>
              <a:t>～</a:t>
            </a:r>
            <a:r>
              <a:rPr lang="en-US" altLang="ja-JP" sz="2000" dirty="0" err="1" smtClean="0"/>
              <a:t>HoloLends</a:t>
            </a:r>
            <a:r>
              <a:rPr lang="ja-JP" altLang="en-US" sz="2000" dirty="0" smtClean="0"/>
              <a:t>まで</a:t>
            </a:r>
            <a:r>
              <a:rPr lang="en-US" altLang="ja-JP" sz="2000" dirty="0" smtClean="0"/>
              <a:t>)</a:t>
            </a:r>
            <a:r>
              <a:rPr lang="ja-JP" altLang="en-US" sz="2000" dirty="0" smtClean="0"/>
              <a:t>において</a:t>
            </a:r>
            <a:r>
              <a:rPr lang="en-US" altLang="ja-JP" sz="2000" dirty="0" smtClean="0"/>
              <a:t>UWP</a:t>
            </a:r>
            <a:r>
              <a:rPr lang="ja-JP" altLang="en-US" sz="2000" dirty="0" smtClean="0"/>
              <a:t>が動く</a:t>
            </a:r>
            <a:endParaRPr lang="en-US" altLang="ja-JP" sz="2000" dirty="0" smtClean="0"/>
          </a:p>
          <a:p>
            <a:r>
              <a:rPr lang="ja-JP" altLang="en-US" sz="2000" dirty="0" smtClean="0"/>
              <a:t>様々なプログラミング言語で作ることができる</a:t>
            </a:r>
            <a:endParaRPr lang="en-US" altLang="ja-JP" sz="2000" dirty="0" smtClean="0"/>
          </a:p>
          <a:p>
            <a:r>
              <a:rPr lang="ja-JP" altLang="en-US" sz="2000" dirty="0" smtClean="0"/>
              <a:t>無料で開発、学生なら無料でストアに公開することもできる</a:t>
            </a:r>
            <a:endParaRPr lang="en-US" altLang="ja-JP" sz="2000" dirty="0" smtClean="0"/>
          </a:p>
        </p:txBody>
      </p:sp>
    </p:spTree>
    <p:extLst>
      <p:ext uri="{BB962C8B-B14F-4D97-AF65-F5344CB8AC3E}">
        <p14:creationId xmlns:p14="http://schemas.microsoft.com/office/powerpoint/2010/main" val="29619282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概要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60810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06" y="1056904"/>
            <a:ext cx="10979894" cy="2361688"/>
          </a:xfrm>
        </p:spPr>
        <p:txBody>
          <a:bodyPr>
            <a:normAutofit/>
          </a:bodyPr>
          <a:lstStyle/>
          <a:p>
            <a:r>
              <a:rPr kumimoji="1" lang="en-US" altLang="ja-JP" sz="2800" dirty="0" smtClean="0"/>
              <a:t>Universal Windows Platform</a:t>
            </a:r>
          </a:p>
          <a:p>
            <a:pPr lvl="1"/>
            <a:r>
              <a:rPr lang="en-US" altLang="ja-JP" sz="1734" dirty="0" smtClean="0"/>
              <a:t>Windows10 </a:t>
            </a:r>
            <a:r>
              <a:rPr lang="ja-JP" altLang="en-US" sz="1734" dirty="0" smtClean="0"/>
              <a:t>で登場した</a:t>
            </a:r>
            <a:r>
              <a:rPr lang="en-US" altLang="ja-JP" sz="1734" dirty="0" smtClean="0"/>
              <a:t>Windows</a:t>
            </a:r>
            <a:r>
              <a:rPr lang="ja-JP" altLang="en-US" sz="1734" dirty="0" smtClean="0"/>
              <a:t>アプリの新しいプラットフォーム</a:t>
            </a:r>
            <a:endParaRPr lang="en-US" altLang="ja-JP" sz="1734" dirty="0" smtClean="0"/>
          </a:p>
          <a:p>
            <a:pPr lvl="1"/>
            <a:r>
              <a:rPr lang="ja-JP" altLang="en-US" sz="1734" dirty="0" smtClean="0">
                <a:sym typeface="Wingdings" panose="05000000000000000000" pitchFamily="2" charset="2"/>
              </a:rPr>
              <a:t>プラットフォーム </a:t>
            </a:r>
            <a:r>
              <a:rPr lang="en-US" altLang="ja-JP" sz="1734" dirty="0" smtClean="0">
                <a:sym typeface="Wingdings" panose="05000000000000000000" pitchFamily="2" charset="2"/>
              </a:rPr>
              <a:t>-&gt; (</a:t>
            </a:r>
            <a:r>
              <a:rPr lang="ja-JP" altLang="en-US" sz="1734" dirty="0" smtClean="0">
                <a:sym typeface="Wingdings" panose="05000000000000000000" pitchFamily="2" charset="2"/>
              </a:rPr>
              <a:t>アプリの見た目、プログラミング方法、動作方法</a:t>
            </a:r>
            <a:r>
              <a:rPr lang="en-US" altLang="ja-JP" sz="1734" dirty="0" smtClean="0">
                <a:sym typeface="Wingdings" panose="05000000000000000000" pitchFamily="2" charset="2"/>
              </a:rPr>
              <a:t>)</a:t>
            </a:r>
            <a:endParaRPr kumimoji="1" lang="ja-JP" altLang="en-US" sz="1734" dirty="0"/>
          </a:p>
        </p:txBody>
      </p:sp>
      <p:pic>
        <p:nvPicPr>
          <p:cNvPr id="5" name="図 4"/>
          <p:cNvPicPr>
            <a:picLocks noChangeAspect="1"/>
          </p:cNvPicPr>
          <p:nvPr/>
        </p:nvPicPr>
        <p:blipFill>
          <a:blip r:embed="rId3"/>
          <a:stretch>
            <a:fillRect/>
          </a:stretch>
        </p:blipFill>
        <p:spPr>
          <a:xfrm>
            <a:off x="5877239" y="2842329"/>
            <a:ext cx="5869002" cy="3844220"/>
          </a:xfrm>
          <a:prstGeom prst="rect">
            <a:avLst/>
          </a:prstGeom>
        </p:spPr>
      </p:pic>
      <p:pic>
        <p:nvPicPr>
          <p:cNvPr id="6" name="図 5"/>
          <p:cNvPicPr>
            <a:picLocks noChangeAspect="1"/>
          </p:cNvPicPr>
          <p:nvPr/>
        </p:nvPicPr>
        <p:blipFill>
          <a:blip r:embed="rId4"/>
          <a:stretch>
            <a:fillRect/>
          </a:stretch>
        </p:blipFill>
        <p:spPr>
          <a:xfrm>
            <a:off x="602506" y="3672023"/>
            <a:ext cx="4341093" cy="3014526"/>
          </a:xfrm>
          <a:prstGeom prst="rect">
            <a:avLst/>
          </a:prstGeom>
        </p:spPr>
      </p:pic>
    </p:spTree>
    <p:extLst>
      <p:ext uri="{BB962C8B-B14F-4D97-AF65-F5344CB8AC3E}">
        <p14:creationId xmlns:p14="http://schemas.microsoft.com/office/powerpoint/2010/main" val="3517029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857447" y="4026792"/>
            <a:ext cx="10559105" cy="1718424"/>
          </a:xfrm>
          <a:prstGeom prst="righ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pic>
        <p:nvPicPr>
          <p:cNvPr id="4" name="図 3"/>
          <p:cNvPicPr>
            <a:picLocks noChangeAspect="1"/>
          </p:cNvPicPr>
          <p:nvPr/>
        </p:nvPicPr>
        <p:blipFill>
          <a:blip r:embed="rId3"/>
          <a:stretch>
            <a:fillRect/>
          </a:stretch>
        </p:blipFill>
        <p:spPr>
          <a:xfrm>
            <a:off x="412318" y="2120891"/>
            <a:ext cx="2643075" cy="2148146"/>
          </a:xfrm>
          <a:prstGeom prst="rect">
            <a:avLst/>
          </a:prstGeom>
        </p:spPr>
      </p:pic>
      <p:pic>
        <p:nvPicPr>
          <p:cNvPr id="5" name="図 4"/>
          <p:cNvPicPr>
            <a:picLocks noChangeAspect="1"/>
          </p:cNvPicPr>
          <p:nvPr/>
        </p:nvPicPr>
        <p:blipFill>
          <a:blip r:embed="rId4"/>
          <a:stretch>
            <a:fillRect/>
          </a:stretch>
        </p:blipFill>
        <p:spPr>
          <a:xfrm>
            <a:off x="3807349" y="2120891"/>
            <a:ext cx="3586391" cy="2005642"/>
          </a:xfrm>
          <a:prstGeom prst="rect">
            <a:avLst/>
          </a:prstGeom>
        </p:spPr>
      </p:pic>
      <p:pic>
        <p:nvPicPr>
          <p:cNvPr id="7" name="図 6"/>
          <p:cNvPicPr>
            <a:picLocks noChangeAspect="1"/>
          </p:cNvPicPr>
          <p:nvPr/>
        </p:nvPicPr>
        <p:blipFill>
          <a:blip r:embed="rId5"/>
          <a:stretch>
            <a:fillRect/>
          </a:stretch>
        </p:blipFill>
        <p:spPr>
          <a:xfrm>
            <a:off x="8145696" y="1978386"/>
            <a:ext cx="3822244" cy="2492530"/>
          </a:xfrm>
          <a:prstGeom prst="rect">
            <a:avLst/>
          </a:prstGeom>
        </p:spPr>
      </p:pic>
      <p:pic>
        <p:nvPicPr>
          <p:cNvPr id="2050" name="Picture 2" descr="http://www.logw.jp/wp-content/uploads/2013/01/logw_title_windows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940" y="4126651"/>
            <a:ext cx="2061830" cy="972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windows.com/wp-content/uploads/2015/08/Windows_Phone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64276" y="4652945"/>
            <a:ext cx="2872536" cy="675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blogcdn.com/www.engadget.com/media/2012/02/windows-8-logo-big.pn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4357" y="4193529"/>
            <a:ext cx="2492375" cy="523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thumb/0/05/Windows_10_Logo.svg/250px-Windows_10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6193" y="4634520"/>
            <a:ext cx="2381250" cy="438151"/>
          </a:xfrm>
          <a:prstGeom prst="rect">
            <a:avLst/>
          </a:prstGeom>
          <a:noFill/>
          <a:extLst>
            <a:ext uri="{909E8E84-426E-40DD-AFC4-6F175D3DCCD1}">
              <a14:hiddenFill xmlns:a14="http://schemas.microsoft.com/office/drawing/2010/main">
                <a:solidFill>
                  <a:srgbClr val="FFFFFF"/>
                </a:solidFill>
              </a14:hiddenFill>
            </a:ext>
          </a:extLst>
        </p:spPr>
      </p:pic>
      <p:sp>
        <p:nvSpPr>
          <p:cNvPr id="14" name="コンテンツ プレースホルダー 2"/>
          <p:cNvSpPr>
            <a:spLocks noGrp="1"/>
          </p:cNvSpPr>
          <p:nvPr>
            <p:ph sz="half" idx="1"/>
          </p:nvPr>
        </p:nvSpPr>
        <p:spPr>
          <a:xfrm>
            <a:off x="602506" y="1056904"/>
            <a:ext cx="10979894" cy="668051"/>
          </a:xfrm>
        </p:spPr>
        <p:txBody>
          <a:bodyPr>
            <a:normAutofit/>
          </a:bodyPr>
          <a:lstStyle/>
          <a:p>
            <a:r>
              <a:rPr kumimoji="1" lang="en-US" altLang="ja-JP" sz="2800" dirty="0" smtClean="0"/>
              <a:t>Windows</a:t>
            </a:r>
            <a:r>
              <a:rPr kumimoji="1" lang="ja-JP" altLang="en-US" sz="2800" dirty="0" smtClean="0"/>
              <a:t>の歴史とアプリのインターフェースの変化</a:t>
            </a:r>
            <a:endParaRPr kumimoji="1" lang="ja-JP" altLang="en-US" sz="1734" dirty="0"/>
          </a:p>
        </p:txBody>
      </p:sp>
      <p:pic>
        <p:nvPicPr>
          <p:cNvPr id="10" name="図 9"/>
          <p:cNvPicPr>
            <a:picLocks noChangeAspect="1"/>
          </p:cNvPicPr>
          <p:nvPr/>
        </p:nvPicPr>
        <p:blipFill>
          <a:blip r:embed="rId10"/>
          <a:stretch>
            <a:fillRect/>
          </a:stretch>
        </p:blipFill>
        <p:spPr>
          <a:xfrm rot="883938">
            <a:off x="5208082" y="5264476"/>
            <a:ext cx="525264" cy="1046169"/>
          </a:xfrm>
          <a:prstGeom prst="rect">
            <a:avLst/>
          </a:prstGeom>
        </p:spPr>
      </p:pic>
      <p:pic>
        <p:nvPicPr>
          <p:cNvPr id="11" name="図 10"/>
          <p:cNvPicPr>
            <a:picLocks noChangeAspect="1"/>
          </p:cNvPicPr>
          <p:nvPr/>
        </p:nvPicPr>
        <p:blipFill>
          <a:blip r:embed="rId11"/>
          <a:stretch>
            <a:fillRect/>
          </a:stretch>
        </p:blipFill>
        <p:spPr>
          <a:xfrm>
            <a:off x="2784283" y="4664973"/>
            <a:ext cx="1418409" cy="2821729"/>
          </a:xfrm>
          <a:prstGeom prst="rect">
            <a:avLst/>
          </a:prstGeom>
        </p:spPr>
      </p:pic>
      <p:sp>
        <p:nvSpPr>
          <p:cNvPr id="12" name="テキスト ボックス 11"/>
          <p:cNvSpPr txBox="1"/>
          <p:nvPr/>
        </p:nvSpPr>
        <p:spPr>
          <a:xfrm>
            <a:off x="8534400" y="5867685"/>
            <a:ext cx="3236686" cy="731762"/>
          </a:xfrm>
          <a:prstGeom prst="rect">
            <a:avLst/>
          </a:prstGeom>
        </p:spPr>
        <p:txBody>
          <a:bodyPr vert="horz" wrap="none" lIns="91440" tIns="45720" rIns="91440" bIns="45720" rtlCol="0" anchor="ctr">
            <a:normAutofit/>
          </a:bodyPr>
          <a:lstStyle/>
          <a:p>
            <a:r>
              <a:rPr kumimoji="1" lang="en-US" altLang="ja-JP" dirty="0" smtClean="0"/>
              <a:t>Universal Windows Platform</a:t>
            </a:r>
            <a:endParaRPr kumimoji="1" lang="ja-JP" altLang="en-US" dirty="0" smtClean="0"/>
          </a:p>
        </p:txBody>
      </p:sp>
    </p:spTree>
    <p:extLst>
      <p:ext uri="{BB962C8B-B14F-4D97-AF65-F5344CB8AC3E}">
        <p14:creationId xmlns:p14="http://schemas.microsoft.com/office/powerpoint/2010/main" val="115092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Universal Windows </a:t>
            </a:r>
            <a:r>
              <a:rPr kumimoji="1" lang="en-US" altLang="ja-JP" dirty="0" smtClean="0"/>
              <a:t>Platform</a:t>
            </a:r>
            <a:r>
              <a:rPr kumimoji="1" lang="ja-JP" altLang="en-US" dirty="0" smtClean="0"/>
              <a:t>とは</a:t>
            </a:r>
            <a:endParaRPr kumimoji="1" lang="ja-JP" altLang="en-US" dirty="0"/>
          </a:p>
        </p:txBody>
      </p:sp>
      <p:sp>
        <p:nvSpPr>
          <p:cNvPr id="3" name="コンテンツ プレースホルダー 2"/>
          <p:cNvSpPr>
            <a:spLocks noGrp="1"/>
          </p:cNvSpPr>
          <p:nvPr>
            <p:ph sz="half" idx="1"/>
          </p:nvPr>
        </p:nvSpPr>
        <p:spPr>
          <a:xfrm>
            <a:off x="609599" y="1017642"/>
            <a:ext cx="10972800" cy="680529"/>
          </a:xfrm>
        </p:spPr>
        <p:txBody>
          <a:bodyPr>
            <a:normAutofit/>
          </a:bodyPr>
          <a:lstStyle/>
          <a:p>
            <a:r>
              <a:rPr kumimoji="1" lang="ja-JP" altLang="en-US" sz="3200" dirty="0" smtClean="0"/>
              <a:t>多様なデバイスへの対応</a:t>
            </a:r>
            <a:endParaRPr kumimoji="1" lang="ja-JP" altLang="en-US" sz="3200" dirty="0"/>
          </a:p>
        </p:txBody>
      </p:sp>
      <p:pic>
        <p:nvPicPr>
          <p:cNvPr id="3074" name="Picture 2" descr="https://i-msdn.sec.s-msft.com/en-us/windows/uwp/get-started/images/universalapps-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701" y="2260684"/>
            <a:ext cx="8982425" cy="374468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152571" y="4818743"/>
            <a:ext cx="1349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625771" y="4680857"/>
            <a:ext cx="1603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カギ線コネクタ 6"/>
          <p:cNvCxnSpPr>
            <a:stCxn id="4" idx="2"/>
            <a:endCxn id="6" idx="2"/>
          </p:cNvCxnSpPr>
          <p:nvPr/>
        </p:nvCxnSpPr>
        <p:spPr>
          <a:xfrm rot="5400000" flipH="1" flipV="1">
            <a:off x="6558643" y="4573814"/>
            <a:ext cx="137886" cy="1600200"/>
          </a:xfrm>
          <a:prstGeom prst="bentConnector3">
            <a:avLst>
              <a:gd name="adj1" fmla="val -502630"/>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H="1" flipV="1">
            <a:off x="3381830" y="4034971"/>
            <a:ext cx="3243941" cy="59685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flipV="1">
            <a:off x="4347030" y="3664857"/>
            <a:ext cx="2474684" cy="966972"/>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flipH="1" flipV="1">
            <a:off x="5584373" y="3526971"/>
            <a:ext cx="1323280"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H="1" flipV="1">
            <a:off x="6625772" y="3526971"/>
            <a:ext cx="563762"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7427685" y="3664857"/>
            <a:ext cx="239486" cy="87811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V="1">
            <a:off x="7708566" y="3831771"/>
            <a:ext cx="1016521" cy="76022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pic>
        <p:nvPicPr>
          <p:cNvPr id="29" name="図 28"/>
          <p:cNvPicPr>
            <a:picLocks noChangeAspect="1"/>
          </p:cNvPicPr>
          <p:nvPr/>
        </p:nvPicPr>
        <p:blipFill>
          <a:blip r:embed="rId4"/>
          <a:stretch>
            <a:fillRect/>
          </a:stretch>
        </p:blipFill>
        <p:spPr>
          <a:xfrm>
            <a:off x="6008913" y="3018706"/>
            <a:ext cx="5939519" cy="3324301"/>
          </a:xfrm>
          <a:prstGeom prst="rect">
            <a:avLst/>
          </a:prstGeom>
        </p:spPr>
      </p:pic>
      <p:sp>
        <p:nvSpPr>
          <p:cNvPr id="30" name="正方形/長方形 29"/>
          <p:cNvSpPr/>
          <p:nvPr/>
        </p:nvSpPr>
        <p:spPr>
          <a:xfrm>
            <a:off x="6397253" y="6394059"/>
            <a:ext cx="5625258" cy="369332"/>
          </a:xfrm>
          <a:prstGeom prst="rect">
            <a:avLst/>
          </a:prstGeom>
        </p:spPr>
        <p:txBody>
          <a:bodyPr wrap="none">
            <a:spAutoFit/>
          </a:bodyPr>
          <a:lstStyle/>
          <a:p>
            <a:r>
              <a:rPr lang="en-US" altLang="ja-JP" dirty="0"/>
              <a:t>https://www.youtube.com/watch?v=A60FhfG8U64</a:t>
            </a:r>
            <a:endParaRPr lang="ja-JP" altLang="en-US" dirty="0"/>
          </a:p>
        </p:txBody>
      </p:sp>
    </p:spTree>
    <p:extLst>
      <p:ext uri="{BB962C8B-B14F-4D97-AF65-F5344CB8AC3E}">
        <p14:creationId xmlns:p14="http://schemas.microsoft.com/office/powerpoint/2010/main" val="25524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353291" y="966355"/>
            <a:ext cx="11069864" cy="4260272"/>
          </a:xfrm>
        </p:spPr>
        <p:txBody>
          <a:bodyPr>
            <a:normAutofit/>
          </a:bodyPr>
          <a:lstStyle/>
          <a:p>
            <a:r>
              <a:rPr kumimoji="1" lang="ja-JP" altLang="en-US" sz="2400" dirty="0" smtClean="0"/>
              <a:t>ソフトウエアの配布方法の進化</a:t>
            </a:r>
            <a:endParaRPr kumimoji="1" lang="en-US" altLang="ja-JP" sz="2400" dirty="0" smtClean="0"/>
          </a:p>
          <a:p>
            <a:pPr lvl="1"/>
            <a:r>
              <a:rPr lang="en-US" altLang="ja-JP" sz="1867" dirty="0" smtClean="0"/>
              <a:t>Windows</a:t>
            </a:r>
            <a:r>
              <a:rPr lang="ja-JP" altLang="en-US" sz="1867" dirty="0" smtClean="0"/>
              <a:t>ストアによってすべての</a:t>
            </a:r>
            <a:r>
              <a:rPr lang="en-US" altLang="ja-JP" sz="1867" dirty="0" smtClean="0"/>
              <a:t>Windows10</a:t>
            </a:r>
            <a:r>
              <a:rPr lang="ja-JP" altLang="en-US" sz="1867" dirty="0" smtClean="0"/>
              <a:t>端末に配布することができる</a:t>
            </a:r>
            <a:endParaRPr lang="en-US" altLang="ja-JP" sz="1867" dirty="0" smtClean="0"/>
          </a:p>
          <a:p>
            <a:pPr lvl="1"/>
            <a:r>
              <a:rPr kumimoji="1" lang="ja-JP" altLang="en-US" sz="1867" dirty="0" smtClean="0"/>
              <a:t>ユーザーレビュー</a:t>
            </a:r>
            <a:r>
              <a:rPr lang="ja-JP" altLang="en-US" sz="1867" dirty="0" smtClean="0"/>
              <a:t>、課金機能</a:t>
            </a:r>
            <a:endParaRPr lang="en-US" altLang="ja-JP" sz="1867" dirty="0" smtClean="0"/>
          </a:p>
          <a:p>
            <a:pPr lvl="1"/>
            <a:endParaRPr kumimoji="1" lang="en-US" altLang="ja-JP" sz="1867" dirty="0"/>
          </a:p>
          <a:p>
            <a:endParaRPr kumimoji="1" lang="ja-JP" altLang="en-US" sz="2400" dirty="0"/>
          </a:p>
        </p:txBody>
      </p:sp>
      <p:pic>
        <p:nvPicPr>
          <p:cNvPr id="4" name="図 3"/>
          <p:cNvPicPr>
            <a:picLocks noChangeAspect="1"/>
          </p:cNvPicPr>
          <p:nvPr/>
        </p:nvPicPr>
        <p:blipFill>
          <a:blip r:embed="rId3"/>
          <a:stretch>
            <a:fillRect/>
          </a:stretch>
        </p:blipFill>
        <p:spPr>
          <a:xfrm>
            <a:off x="6276109" y="2556907"/>
            <a:ext cx="5821506" cy="4193287"/>
          </a:xfrm>
          <a:prstGeom prst="rect">
            <a:avLst/>
          </a:prstGeom>
        </p:spPr>
      </p:pic>
    </p:spTree>
    <p:extLst>
      <p:ext uri="{BB962C8B-B14F-4D97-AF65-F5344CB8AC3E}">
        <p14:creationId xmlns:p14="http://schemas.microsoft.com/office/powerpoint/2010/main" val="7084575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Windows</a:t>
            </a:r>
            <a:r>
              <a:rPr kumimoji="1" lang="ja-JP" altLang="en-US" dirty="0" smtClean="0"/>
              <a:t>のタッチ化でもたらされるもの</a:t>
            </a:r>
            <a:endParaRPr kumimoji="1" lang="ja-JP" altLang="en-US"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1344" y="-13687"/>
            <a:ext cx="2706027" cy="4810717"/>
          </a:xfrm>
          <a:prstGeom prst="rect">
            <a:avLst/>
          </a:prstGeom>
        </p:spPr>
      </p:pic>
      <p:pic>
        <p:nvPicPr>
          <p:cNvPr id="5" name="図 4"/>
          <p:cNvPicPr>
            <a:picLocks noChangeAspect="1"/>
          </p:cNvPicPr>
          <p:nvPr/>
        </p:nvPicPr>
        <p:blipFill>
          <a:blip r:embed="rId4"/>
          <a:stretch>
            <a:fillRect/>
          </a:stretch>
        </p:blipFill>
        <p:spPr>
          <a:xfrm>
            <a:off x="6603967" y="1038658"/>
            <a:ext cx="4978432" cy="2706028"/>
          </a:xfrm>
          <a:prstGeom prst="rect">
            <a:avLst/>
          </a:prstGeom>
        </p:spPr>
      </p:pic>
      <p:pic>
        <p:nvPicPr>
          <p:cNvPr id="4098" name="Picture 2" descr="https://cs1.anime.dmkt-sp.jp/anime_kv/img/20/27/0/20270_1_1.png?1437633602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388" y="3979869"/>
            <a:ext cx="4789328" cy="269399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rotWithShape="1">
          <a:blip r:embed="rId6"/>
          <a:srcRect l="17561"/>
          <a:stretch/>
        </p:blipFill>
        <p:spPr>
          <a:xfrm>
            <a:off x="6603967" y="3855255"/>
            <a:ext cx="5041202" cy="2943225"/>
          </a:xfrm>
          <a:prstGeom prst="rect">
            <a:avLst/>
          </a:prstGeom>
        </p:spPr>
      </p:pic>
    </p:spTree>
    <p:extLst>
      <p:ext uri="{BB962C8B-B14F-4D97-AF65-F5344CB8AC3E}">
        <p14:creationId xmlns:p14="http://schemas.microsoft.com/office/powerpoint/2010/main" val="36787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p">
  <a:themeElements>
    <a:clrScheme name="Microsoft">
      <a:dk1>
        <a:sysClr val="windowText" lastClr="000000"/>
      </a:dk1>
      <a:lt1>
        <a:sysClr val="window" lastClr="FFFFFF"/>
      </a:lt1>
      <a:dk2>
        <a:srgbClr val="000000"/>
      </a:dk2>
      <a:lt2>
        <a:srgbClr val="FFFFFF"/>
      </a:lt2>
      <a:accent1>
        <a:srgbClr val="FFB900"/>
      </a:accent1>
      <a:accent2>
        <a:srgbClr val="FF8C00"/>
      </a:accent2>
      <a:accent3>
        <a:srgbClr val="EB3C00"/>
      </a:accent3>
      <a:accent4>
        <a:srgbClr val="6DC2E9"/>
      </a:accent4>
      <a:accent5>
        <a:srgbClr val="00BCF2"/>
      </a:accent5>
      <a:accent6>
        <a:srgbClr val="0072C6"/>
      </a:accent6>
      <a:hlink>
        <a:srgbClr val="4C4C4C"/>
      </a:hlink>
      <a:folHlink>
        <a:srgbClr val="0000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dirty="0" smtClean="0"/>
        </a:defPPr>
      </a:lstStyle>
    </a:txDef>
  </a:objectDefaults>
  <a:extraClrSchemeLst/>
  <a:extLst>
    <a:ext uri="{05A4C25C-085E-4340-85A3-A5531E510DB2}">
      <thm15:themeFamily xmlns:thm15="http://schemas.microsoft.com/office/thememl/2012/main" name="IoT_Team.pptx" id="{BAAC0D9F-7634-48BD-A88E-D690AF8CE5C6}" vid="{FDD74696-2EE9-4C7D-81AB-F24CBC172B6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mspslide</Template>
  <TotalTime>1571</TotalTime>
  <Words>1110</Words>
  <Application>Microsoft Office PowerPoint</Application>
  <PresentationFormat>ワイド画面</PresentationFormat>
  <Paragraphs>266</Paragraphs>
  <Slides>30</Slides>
  <Notes>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30</vt:i4>
      </vt:variant>
    </vt:vector>
  </HeadingPairs>
  <TitlesOfParts>
    <vt:vector size="37" baseType="lpstr">
      <vt:lpstr>Segoe Light</vt:lpstr>
      <vt:lpstr>游ゴシック</vt:lpstr>
      <vt:lpstr>Arial</vt:lpstr>
      <vt:lpstr>Courier New</vt:lpstr>
      <vt:lpstr>Segoe UI</vt:lpstr>
      <vt:lpstr>Wingdings</vt:lpstr>
      <vt:lpstr>msp</vt:lpstr>
      <vt:lpstr>Windowsアプリ 開発入門</vt:lpstr>
      <vt:lpstr>自己紹介</vt:lpstr>
      <vt:lpstr>目次</vt:lpstr>
      <vt:lpstr>概要</vt:lpstr>
      <vt:lpstr>Universal Windows Platformとは</vt:lpstr>
      <vt:lpstr>Universal Windows Platformとは</vt:lpstr>
      <vt:lpstr>Universal Windows Platformとは</vt:lpstr>
      <vt:lpstr>Universal Windows Platformとは</vt:lpstr>
      <vt:lpstr>Windowsのタッチ化でもたらされるもの</vt:lpstr>
      <vt:lpstr>必要な開発環境</vt:lpstr>
      <vt:lpstr>必要なスキル</vt:lpstr>
      <vt:lpstr>競合製品と比べて</vt:lpstr>
      <vt:lpstr>無料でできること、できないこと</vt:lpstr>
      <vt:lpstr>開発入門</vt:lpstr>
      <vt:lpstr>開発環境構築方法</vt:lpstr>
      <vt:lpstr>新しくプロジェクトを作る</vt:lpstr>
      <vt:lpstr>新しくプロジェクトを作る</vt:lpstr>
      <vt:lpstr>新しくプロジェクトを作る</vt:lpstr>
      <vt:lpstr>アプリの基本形を作る</vt:lpstr>
      <vt:lpstr>アプリの基本形を作る</vt:lpstr>
      <vt:lpstr>アプリの基本形を作る</vt:lpstr>
      <vt:lpstr>実行方法</vt:lpstr>
      <vt:lpstr>実行方法</vt:lpstr>
      <vt:lpstr>さらに学ぶには</vt:lpstr>
      <vt:lpstr>公式サイトの見方 – 入門編</vt:lpstr>
      <vt:lpstr>公式サイトの見方 – 応用編</vt:lpstr>
      <vt:lpstr>公式サイトの見方 – GitHub編</vt:lpstr>
      <vt:lpstr>見るべき入門サイト、情報源</vt:lpstr>
      <vt:lpstr>ユーザーコミュニティ</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Ryota Togai</dc:creator>
  <cp:lastModifiedBy>Ryota Togai</cp:lastModifiedBy>
  <cp:revision>336</cp:revision>
  <dcterms:created xsi:type="dcterms:W3CDTF">2016-04-23T07:57:40Z</dcterms:created>
  <dcterms:modified xsi:type="dcterms:W3CDTF">2016-05-23T18:50:22Z</dcterms:modified>
</cp:coreProperties>
</file>